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7"/>
  </p:notesMasterIdLst>
  <p:sldIdLst>
    <p:sldId id="256" r:id="rId2"/>
    <p:sldId id="502" r:id="rId3"/>
    <p:sldId id="536" r:id="rId4"/>
    <p:sldId id="556" r:id="rId5"/>
    <p:sldId id="547" r:id="rId6"/>
    <p:sldId id="525" r:id="rId7"/>
    <p:sldId id="513" r:id="rId8"/>
    <p:sldId id="510" r:id="rId9"/>
    <p:sldId id="555" r:id="rId10"/>
    <p:sldId id="560" r:id="rId11"/>
    <p:sldId id="517" r:id="rId12"/>
    <p:sldId id="518" r:id="rId13"/>
    <p:sldId id="527" r:id="rId14"/>
    <p:sldId id="528" r:id="rId15"/>
    <p:sldId id="549" r:id="rId16"/>
    <p:sldId id="558" r:id="rId17"/>
    <p:sldId id="542" r:id="rId18"/>
    <p:sldId id="553" r:id="rId19"/>
    <p:sldId id="529" r:id="rId20"/>
    <p:sldId id="530" r:id="rId21"/>
    <p:sldId id="523" r:id="rId22"/>
    <p:sldId id="541" r:id="rId23"/>
    <p:sldId id="531" r:id="rId24"/>
    <p:sldId id="522" r:id="rId25"/>
    <p:sldId id="520" r:id="rId26"/>
    <p:sldId id="551" r:id="rId27"/>
    <p:sldId id="552" r:id="rId28"/>
    <p:sldId id="533" r:id="rId29"/>
    <p:sldId id="526" r:id="rId30"/>
    <p:sldId id="544" r:id="rId31"/>
    <p:sldId id="545" r:id="rId32"/>
    <p:sldId id="546" r:id="rId33"/>
    <p:sldId id="554" r:id="rId34"/>
    <p:sldId id="478" r:id="rId35"/>
    <p:sldId id="497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phy, Kathleen" initials="MK" lastIdx="15" clrIdx="0">
    <p:extLst>
      <p:ext uri="{19B8F6BF-5375-455C-9EA6-DF929625EA0E}">
        <p15:presenceInfo xmlns:p15="http://schemas.microsoft.com/office/powerpoint/2012/main" userId="S-1-5-21-1329830122-4184334360-285218957-160297" providerId="AD"/>
      </p:ext>
    </p:extLst>
  </p:cmAuthor>
  <p:cmAuthor id="2" name="Ottaway Martin, JanRose" initials="OMJ" lastIdx="1" clrIdx="1">
    <p:extLst>
      <p:ext uri="{19B8F6BF-5375-455C-9EA6-DF929625EA0E}">
        <p15:presenceInfo xmlns:p15="http://schemas.microsoft.com/office/powerpoint/2012/main" userId="S-1-5-21-1329830122-4184334360-285218957-154672" providerId="AD"/>
      </p:ext>
    </p:extLst>
  </p:cmAuthor>
  <p:cmAuthor id="3" name="Cesa, Anna" initials="CA" lastIdx="27" clrIdx="2">
    <p:extLst>
      <p:ext uri="{19B8F6BF-5375-455C-9EA6-DF929625EA0E}">
        <p15:presenceInfo xmlns:p15="http://schemas.microsoft.com/office/powerpoint/2012/main" userId="S-1-5-21-1329830122-4184334360-285218957-185723" providerId="AD"/>
      </p:ext>
    </p:extLst>
  </p:cmAuthor>
  <p:cmAuthor id="4" name="Manning, Loren" initials="ML" lastIdx="8" clrIdx="3">
    <p:extLst>
      <p:ext uri="{19B8F6BF-5375-455C-9EA6-DF929625EA0E}">
        <p15:presenceInfo xmlns:p15="http://schemas.microsoft.com/office/powerpoint/2012/main" userId="S-1-5-21-1329830122-4184334360-285218957-188476" providerId="AD"/>
      </p:ext>
    </p:extLst>
  </p:cmAuthor>
  <p:cmAuthor id="5" name="Nicola Pinson" initials="NP" lastIdx="3" clrIdx="4">
    <p:extLst>
      <p:ext uri="{19B8F6BF-5375-455C-9EA6-DF929625EA0E}">
        <p15:presenceInfo xmlns:p15="http://schemas.microsoft.com/office/powerpoint/2012/main" userId="S::npinson@healthmanagement.com::6873db83-2ba3-4aae-83a4-e9dad09fe4b2" providerId="AD"/>
      </p:ext>
    </p:extLst>
  </p:cmAuthor>
  <p:cmAuthor id="6" name="Lopes, Lindsay" initials="LL" lastIdx="2" clrIdx="5">
    <p:extLst>
      <p:ext uri="{19B8F6BF-5375-455C-9EA6-DF929625EA0E}">
        <p15:presenceInfo xmlns:p15="http://schemas.microsoft.com/office/powerpoint/2012/main" userId="S-1-5-21-1329830122-4184334360-285218957-1700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70" autoAdjust="0"/>
    <p:restoredTop sz="79630" autoAdjust="0"/>
  </p:normalViewPr>
  <p:slideViewPr>
    <p:cSldViewPr snapToGrid="0">
      <p:cViewPr varScale="1">
        <p:scale>
          <a:sx n="86" d="100"/>
          <a:sy n="86" d="100"/>
        </p:scale>
        <p:origin x="75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Past</a:t>
            </a:r>
            <a:r>
              <a:rPr lang="en-US" sz="2000" baseline="0" dirty="0"/>
              <a:t> Tier System</a:t>
            </a:r>
            <a:r>
              <a:rPr lang="en-US" sz="2000" b="0" i="0" u="none" strike="noStrike" baseline="0" dirty="0"/>
              <a:t> </a:t>
            </a:r>
            <a:endParaRPr lang="en-US" sz="2000" dirty="0"/>
          </a:p>
        </c:rich>
      </c:tx>
      <c:layout>
        <c:manualLayout>
          <c:xMode val="edge"/>
          <c:yMode val="edge"/>
          <c:x val="0.2417787931948921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56373328981545"/>
          <c:y val="0.25284351849609726"/>
          <c:w val="0.58905906191777846"/>
          <c:h val="0.718409984797637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F7-40B4-AC3C-BE73EC0B99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F7-40B4-AC3C-BE73EC0B99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F7-40B4-AC3C-BE73EC0B99AC}"/>
              </c:ext>
            </c:extLst>
          </c:dPt>
          <c:dLbls>
            <c:dLbl>
              <c:idx val="0"/>
              <c:layout>
                <c:manualLayout>
                  <c:x val="7.0120898100172718E-2"/>
                  <c:y val="-9.560088275997082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2x
</a:t>
                    </a:r>
                    <a:fld id="{4F57B092-CDF7-489F-B9A3-B5479CC0974A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F7-40B4-AC3C-BE73EC0B99AC}"/>
                </c:ext>
              </c:extLst>
            </c:dLbl>
            <c:dLbl>
              <c:idx val="1"/>
              <c:layout>
                <c:manualLayout>
                  <c:x val="-0.21901268818081679"/>
                  <c:y val="-2.682474947789783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3A
</a:t>
                    </a:r>
                    <a:fld id="{EDBAFEA0-68BF-4031-804C-E1438BB0C133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F7-40B4-AC3C-BE73EC0B99AC}"/>
                </c:ext>
              </c:extLst>
            </c:dLbl>
            <c:dLbl>
              <c:idx val="2"/>
              <c:layout>
                <c:manualLayout>
                  <c:x val="-9.3696163627214987E-2"/>
                  <c:y val="-0.1043199727985255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3B</a:t>
                    </a:r>
                    <a:r>
                      <a:rPr lang="en-US" baseline="0" dirty="0"/>
                      <a:t>
</a:t>
                    </a:r>
                    <a:fld id="{D69B868C-4F35-4585-9361-2605F7EAD431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F7-40B4-AC3C-BE73EC0B99AC}"/>
                </c:ext>
              </c:extLst>
            </c:dLbl>
            <c:spPr>
              <a:noFill/>
              <a:ln>
                <a:solidFill>
                  <a:srgbClr val="4A5356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Sheet1!$C$7:$C$9</c:f>
              <c:strCache>
                <c:ptCount val="3"/>
                <c:pt idx="0">
                  <c:v>Low</c:v>
                </c:pt>
                <c:pt idx="1">
                  <c:v>Medium</c:v>
                </c:pt>
                <c:pt idx="2">
                  <c:v>High</c:v>
                </c:pt>
              </c:strCache>
            </c:strRef>
          </c:cat>
          <c:val>
            <c:numRef>
              <c:f>Sheet1!$D$7:$D$9</c:f>
              <c:numCache>
                <c:formatCode>#,##0</c:formatCode>
                <c:ptCount val="3"/>
                <c:pt idx="0">
                  <c:v>2560</c:v>
                </c:pt>
                <c:pt idx="1">
                  <c:v>20963</c:v>
                </c:pt>
                <c:pt idx="2" formatCode="General">
                  <c:v>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F7-40B4-AC3C-BE73EC0B99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New Level of Care System (May)</a:t>
            </a:r>
          </a:p>
        </c:rich>
      </c:tx>
      <c:layout>
        <c:manualLayout>
          <c:xMode val="edge"/>
          <c:yMode val="edge"/>
          <c:x val="0.1280121460030139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660864090034972"/>
          <c:y val="0.26377262260150491"/>
          <c:w val="0.58678299339422113"/>
          <c:h val="0.7050636402234252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E3-4F9E-B558-B59477EF3D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E3-4F9E-B558-B59477EF3D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E3-4F9E-B558-B59477EF3D37}"/>
              </c:ext>
            </c:extLst>
          </c:dPt>
          <c:dLbls>
            <c:dLbl>
              <c:idx val="0"/>
              <c:layout>
                <c:manualLayout>
                  <c:x val="6.8818268979918482E-2"/>
                  <c:y val="-8.53819273140426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3-4F9E-B558-B59477EF3D37}"/>
                </c:ext>
              </c:extLst>
            </c:dLbl>
            <c:dLbl>
              <c:idx val="1"/>
              <c:layout>
                <c:manualLayout>
                  <c:x val="0.26049593427024359"/>
                  <c:y val="1.042924580085629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3-4F9E-B558-B59477EF3D37}"/>
                </c:ext>
              </c:extLst>
            </c:dLbl>
            <c:dLbl>
              <c:idx val="2"/>
              <c:layout>
                <c:manualLayout>
                  <c:x val="-6.3171819599822557E-2"/>
                  <c:y val="-0.106379299170554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E3-4F9E-B558-B59477EF3D37}"/>
                </c:ext>
              </c:extLst>
            </c:dLbl>
            <c:spPr>
              <a:noFill/>
              <a:ln>
                <a:solidFill>
                  <a:srgbClr val="4A5356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Sheet1!$E$7:$E$9</c:f>
              <c:strCache>
                <c:ptCount val="3"/>
                <c:pt idx="0">
                  <c:v>Low </c:v>
                </c:pt>
                <c:pt idx="1">
                  <c:v>Medium</c:v>
                </c:pt>
                <c:pt idx="2">
                  <c:v>High</c:v>
                </c:pt>
              </c:strCache>
            </c:strRef>
          </c:cat>
          <c:val>
            <c:numRef>
              <c:f>Sheet1!$F$7:$F$9</c:f>
              <c:numCache>
                <c:formatCode>#,##0</c:formatCode>
                <c:ptCount val="3"/>
                <c:pt idx="0">
                  <c:v>6559</c:v>
                </c:pt>
                <c:pt idx="1">
                  <c:v>10318</c:v>
                </c:pt>
                <c:pt idx="2">
                  <c:v>7181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E3-4F9E-B558-B59477EF3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2A5A2-2BF0-4927-AE08-F7D48301BD3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9883D-4D6A-458A-A680-9C547ED97CAD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</a:t>
          </a:r>
        </a:p>
      </dgm:t>
    </dgm:pt>
    <dgm:pt modelId="{6609FFBC-14A9-4F87-B638-7CB8BB5BEC17}" type="parTrans" cxnId="{CD3580A2-3F19-4989-88A0-9DB294DA5B69}">
      <dgm:prSet/>
      <dgm:spPr/>
      <dgm:t>
        <a:bodyPr/>
        <a:lstStyle/>
        <a:p>
          <a:endParaRPr lang="en-US"/>
        </a:p>
      </dgm:t>
    </dgm:pt>
    <dgm:pt modelId="{AB77EED4-BB1B-4066-A83A-CC0F3B9AFD6E}" type="sibTrans" cxnId="{CD3580A2-3F19-4989-88A0-9DB294DA5B69}">
      <dgm:prSet/>
      <dgm:spPr/>
      <dgm:t>
        <a:bodyPr/>
        <a:lstStyle/>
        <a:p>
          <a:endParaRPr lang="en-US"/>
        </a:p>
      </dgm:t>
    </dgm:pt>
    <dgm:pt modelId="{8A4AC9D2-FD72-4985-A2A4-16A6D77148DC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Progress Notes</a:t>
          </a:r>
        </a:p>
      </dgm:t>
    </dgm:pt>
    <dgm:pt modelId="{0616C390-2E9F-48D8-8D28-1AA5999905D6}" type="parTrans" cxnId="{81067D4A-716E-4BB6-81F1-4BE3E1C84345}">
      <dgm:prSet/>
      <dgm:spPr/>
      <dgm:t>
        <a:bodyPr/>
        <a:lstStyle/>
        <a:p>
          <a:endParaRPr lang="en-US"/>
        </a:p>
      </dgm:t>
    </dgm:pt>
    <dgm:pt modelId="{E2C59D27-B4A4-400D-B506-7034E025E5B6}" type="sibTrans" cxnId="{81067D4A-716E-4BB6-81F1-4BE3E1C84345}">
      <dgm:prSet/>
      <dgm:spPr/>
      <dgm:t>
        <a:bodyPr/>
        <a:lstStyle/>
        <a:p>
          <a:endParaRPr lang="en-US"/>
        </a:p>
      </dgm:t>
    </dgm:pt>
    <dgm:pt modelId="{10E3F3AF-83F9-4D94-8958-BEC8FCFCB440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 Updates</a:t>
          </a:r>
        </a:p>
      </dgm:t>
    </dgm:pt>
    <dgm:pt modelId="{3335F912-D800-4FFC-9A89-91E77CCD79B1}" type="parTrans" cxnId="{968A51A1-B31F-4AA1-BC49-F02D21F487C2}">
      <dgm:prSet/>
      <dgm:spPr/>
      <dgm:t>
        <a:bodyPr/>
        <a:lstStyle/>
        <a:p>
          <a:endParaRPr lang="en-US"/>
        </a:p>
      </dgm:t>
    </dgm:pt>
    <dgm:pt modelId="{B36DF033-9C81-4777-9893-A80D88A8D899}" type="sibTrans" cxnId="{968A51A1-B31F-4AA1-BC49-F02D21F487C2}">
      <dgm:prSet/>
      <dgm:spPr/>
      <dgm:t>
        <a:bodyPr/>
        <a:lstStyle/>
        <a:p>
          <a:endParaRPr lang="en-US"/>
        </a:p>
      </dgm:t>
    </dgm:pt>
    <dgm:pt modelId="{6A05C514-CFF5-448E-871A-B42E5CC22175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Behavioral Health Assessment</a:t>
          </a:r>
        </a:p>
      </dgm:t>
    </dgm:pt>
    <dgm:pt modelId="{FBD0D02F-4A54-405A-AD73-1D53FA1F8FC1}" type="sibTrans" cxnId="{4F1B1B59-D63F-4E83-B4E2-97A91B73CA56}">
      <dgm:prSet/>
      <dgm:spPr/>
      <dgm:t>
        <a:bodyPr/>
        <a:lstStyle/>
        <a:p>
          <a:endParaRPr lang="en-US"/>
        </a:p>
      </dgm:t>
    </dgm:pt>
    <dgm:pt modelId="{26DE74FB-265E-4BB2-8BEA-6AB4DC187BDD}" type="parTrans" cxnId="{4F1B1B59-D63F-4E83-B4E2-97A91B73CA56}">
      <dgm:prSet/>
      <dgm:spPr/>
      <dgm:t>
        <a:bodyPr/>
        <a:lstStyle/>
        <a:p>
          <a:endParaRPr lang="en-US"/>
        </a:p>
      </dgm:t>
    </dgm:pt>
    <dgm:pt modelId="{F1F95D83-AB96-45CB-BF41-4A7E7C1C13C0}" type="pres">
      <dgm:prSet presAssocID="{54C2A5A2-2BF0-4927-AE08-F7D48301BD3D}" presName="cycle" presStyleCnt="0">
        <dgm:presLayoutVars>
          <dgm:dir/>
          <dgm:resizeHandles val="exact"/>
        </dgm:presLayoutVars>
      </dgm:prSet>
      <dgm:spPr/>
    </dgm:pt>
    <dgm:pt modelId="{EE52971B-2F3A-4F83-B985-E21BD9695304}" type="pres">
      <dgm:prSet presAssocID="{6A05C514-CFF5-448E-871A-B42E5CC22175}" presName="node" presStyleLbl="node1" presStyleIdx="0" presStyleCnt="4">
        <dgm:presLayoutVars>
          <dgm:bulletEnabled val="1"/>
        </dgm:presLayoutVars>
      </dgm:prSet>
      <dgm:spPr/>
    </dgm:pt>
    <dgm:pt modelId="{2E32F0EC-8357-43B7-BDB3-EAB7AFE793D2}" type="pres">
      <dgm:prSet presAssocID="{6A05C514-CFF5-448E-871A-B42E5CC22175}" presName="spNode" presStyleCnt="0"/>
      <dgm:spPr/>
    </dgm:pt>
    <dgm:pt modelId="{D8E828BD-283B-4D6B-A122-E1A48B510F61}" type="pres">
      <dgm:prSet presAssocID="{FBD0D02F-4A54-405A-AD73-1D53FA1F8FC1}" presName="sibTrans" presStyleLbl="sibTrans1D1" presStyleIdx="0" presStyleCnt="4"/>
      <dgm:spPr/>
    </dgm:pt>
    <dgm:pt modelId="{D9499D91-8EF1-4186-A3E4-FAF798536BF8}" type="pres">
      <dgm:prSet presAssocID="{C849883D-4D6A-458A-A680-9C547ED97CAD}" presName="node" presStyleLbl="node1" presStyleIdx="1" presStyleCnt="4">
        <dgm:presLayoutVars>
          <dgm:bulletEnabled val="1"/>
        </dgm:presLayoutVars>
      </dgm:prSet>
      <dgm:spPr/>
    </dgm:pt>
    <dgm:pt modelId="{FB78C995-3F1E-4228-9020-A250B38E704D}" type="pres">
      <dgm:prSet presAssocID="{C849883D-4D6A-458A-A680-9C547ED97CAD}" presName="spNode" presStyleCnt="0"/>
      <dgm:spPr/>
    </dgm:pt>
    <dgm:pt modelId="{0782F78F-60DB-4975-8848-46F61BF2187D}" type="pres">
      <dgm:prSet presAssocID="{AB77EED4-BB1B-4066-A83A-CC0F3B9AFD6E}" presName="sibTrans" presStyleLbl="sibTrans1D1" presStyleIdx="1" presStyleCnt="4"/>
      <dgm:spPr/>
    </dgm:pt>
    <dgm:pt modelId="{470C116A-E17D-454C-98C1-589D1FFBE2D4}" type="pres">
      <dgm:prSet presAssocID="{8A4AC9D2-FD72-4985-A2A4-16A6D77148DC}" presName="node" presStyleLbl="node1" presStyleIdx="2" presStyleCnt="4">
        <dgm:presLayoutVars>
          <dgm:bulletEnabled val="1"/>
        </dgm:presLayoutVars>
      </dgm:prSet>
      <dgm:spPr/>
    </dgm:pt>
    <dgm:pt modelId="{86BB0B2D-5478-462A-89B6-A38970295E62}" type="pres">
      <dgm:prSet presAssocID="{8A4AC9D2-FD72-4985-A2A4-16A6D77148DC}" presName="spNode" presStyleCnt="0"/>
      <dgm:spPr/>
    </dgm:pt>
    <dgm:pt modelId="{F79E1209-87AA-45D3-ABD2-23FBCA3B9779}" type="pres">
      <dgm:prSet presAssocID="{E2C59D27-B4A4-400D-B506-7034E025E5B6}" presName="sibTrans" presStyleLbl="sibTrans1D1" presStyleIdx="2" presStyleCnt="4"/>
      <dgm:spPr/>
    </dgm:pt>
    <dgm:pt modelId="{A3D0BCB7-3589-4393-9645-0F24FFC39F37}" type="pres">
      <dgm:prSet presAssocID="{10E3F3AF-83F9-4D94-8958-BEC8FCFCB440}" presName="node" presStyleLbl="node1" presStyleIdx="3" presStyleCnt="4">
        <dgm:presLayoutVars>
          <dgm:bulletEnabled val="1"/>
        </dgm:presLayoutVars>
      </dgm:prSet>
      <dgm:spPr/>
    </dgm:pt>
    <dgm:pt modelId="{9691B003-BA86-4842-9EFC-F4DCFA62B71A}" type="pres">
      <dgm:prSet presAssocID="{10E3F3AF-83F9-4D94-8958-BEC8FCFCB440}" presName="spNode" presStyleCnt="0"/>
      <dgm:spPr/>
    </dgm:pt>
    <dgm:pt modelId="{DA4B2F50-8F3A-4BEF-9087-DC7B01C487E1}" type="pres">
      <dgm:prSet presAssocID="{B36DF033-9C81-4777-9893-A80D88A8D899}" presName="sibTrans" presStyleLbl="sibTrans1D1" presStyleIdx="3" presStyleCnt="4"/>
      <dgm:spPr/>
    </dgm:pt>
  </dgm:ptLst>
  <dgm:cxnLst>
    <dgm:cxn modelId="{2AB63C18-C41D-4B06-AA5C-2C258D2F8B01}" type="presOf" srcId="{54C2A5A2-2BF0-4927-AE08-F7D48301BD3D}" destId="{F1F95D83-AB96-45CB-BF41-4A7E7C1C13C0}" srcOrd="0" destOrd="0" presId="urn:microsoft.com/office/officeart/2005/8/layout/cycle6"/>
    <dgm:cxn modelId="{81067D4A-716E-4BB6-81F1-4BE3E1C84345}" srcId="{54C2A5A2-2BF0-4927-AE08-F7D48301BD3D}" destId="{8A4AC9D2-FD72-4985-A2A4-16A6D77148DC}" srcOrd="2" destOrd="0" parTransId="{0616C390-2E9F-48D8-8D28-1AA5999905D6}" sibTransId="{E2C59D27-B4A4-400D-B506-7034E025E5B6}"/>
    <dgm:cxn modelId="{4F1B1B59-D63F-4E83-B4E2-97A91B73CA56}" srcId="{54C2A5A2-2BF0-4927-AE08-F7D48301BD3D}" destId="{6A05C514-CFF5-448E-871A-B42E5CC22175}" srcOrd="0" destOrd="0" parTransId="{26DE74FB-265E-4BB2-8BEA-6AB4DC187BDD}" sibTransId="{FBD0D02F-4A54-405A-AD73-1D53FA1F8FC1}"/>
    <dgm:cxn modelId="{251CF988-9D06-43E1-B38E-346856BE3290}" type="presOf" srcId="{10E3F3AF-83F9-4D94-8958-BEC8FCFCB440}" destId="{A3D0BCB7-3589-4393-9645-0F24FFC39F37}" srcOrd="0" destOrd="0" presId="urn:microsoft.com/office/officeart/2005/8/layout/cycle6"/>
    <dgm:cxn modelId="{E1AD8499-87EF-44DF-8D11-8D2C81EBD978}" type="presOf" srcId="{E2C59D27-B4A4-400D-B506-7034E025E5B6}" destId="{F79E1209-87AA-45D3-ABD2-23FBCA3B9779}" srcOrd="0" destOrd="0" presId="urn:microsoft.com/office/officeart/2005/8/layout/cycle6"/>
    <dgm:cxn modelId="{03BAAEA0-F8CA-4147-8869-F8000CA27CC9}" type="presOf" srcId="{C849883D-4D6A-458A-A680-9C547ED97CAD}" destId="{D9499D91-8EF1-4186-A3E4-FAF798536BF8}" srcOrd="0" destOrd="0" presId="urn:microsoft.com/office/officeart/2005/8/layout/cycle6"/>
    <dgm:cxn modelId="{968A51A1-B31F-4AA1-BC49-F02D21F487C2}" srcId="{54C2A5A2-2BF0-4927-AE08-F7D48301BD3D}" destId="{10E3F3AF-83F9-4D94-8958-BEC8FCFCB440}" srcOrd="3" destOrd="0" parTransId="{3335F912-D800-4FFC-9A89-91E77CCD79B1}" sibTransId="{B36DF033-9C81-4777-9893-A80D88A8D899}"/>
    <dgm:cxn modelId="{CD3580A2-3F19-4989-88A0-9DB294DA5B69}" srcId="{54C2A5A2-2BF0-4927-AE08-F7D48301BD3D}" destId="{C849883D-4D6A-458A-A680-9C547ED97CAD}" srcOrd="1" destOrd="0" parTransId="{6609FFBC-14A9-4F87-B638-7CB8BB5BEC17}" sibTransId="{AB77EED4-BB1B-4066-A83A-CC0F3B9AFD6E}"/>
    <dgm:cxn modelId="{1D50D9B6-ACAF-4D45-B134-FFAB9C3A1427}" type="presOf" srcId="{AB77EED4-BB1B-4066-A83A-CC0F3B9AFD6E}" destId="{0782F78F-60DB-4975-8848-46F61BF2187D}" srcOrd="0" destOrd="0" presId="urn:microsoft.com/office/officeart/2005/8/layout/cycle6"/>
    <dgm:cxn modelId="{7A75B5D1-3BB1-4951-83B8-E2BB5CAE661A}" type="presOf" srcId="{6A05C514-CFF5-448E-871A-B42E5CC22175}" destId="{EE52971B-2F3A-4F83-B985-E21BD9695304}" srcOrd="0" destOrd="0" presId="urn:microsoft.com/office/officeart/2005/8/layout/cycle6"/>
    <dgm:cxn modelId="{AEA878E0-4314-48FF-8C86-4F31109E5498}" type="presOf" srcId="{FBD0D02F-4A54-405A-AD73-1D53FA1F8FC1}" destId="{D8E828BD-283B-4D6B-A122-E1A48B510F61}" srcOrd="0" destOrd="0" presId="urn:microsoft.com/office/officeart/2005/8/layout/cycle6"/>
    <dgm:cxn modelId="{DF6909EA-A52B-4EE7-9523-CD35B2917192}" type="presOf" srcId="{8A4AC9D2-FD72-4985-A2A4-16A6D77148DC}" destId="{470C116A-E17D-454C-98C1-589D1FFBE2D4}" srcOrd="0" destOrd="0" presId="urn:microsoft.com/office/officeart/2005/8/layout/cycle6"/>
    <dgm:cxn modelId="{E70DB4EC-E6CE-48C6-8857-159FF52FC13A}" type="presOf" srcId="{B36DF033-9C81-4777-9893-A80D88A8D899}" destId="{DA4B2F50-8F3A-4BEF-9087-DC7B01C487E1}" srcOrd="0" destOrd="0" presId="urn:microsoft.com/office/officeart/2005/8/layout/cycle6"/>
    <dgm:cxn modelId="{C530472C-1574-475C-A9BC-2770D6DA286C}" type="presParOf" srcId="{F1F95D83-AB96-45CB-BF41-4A7E7C1C13C0}" destId="{EE52971B-2F3A-4F83-B985-E21BD9695304}" srcOrd="0" destOrd="0" presId="urn:microsoft.com/office/officeart/2005/8/layout/cycle6"/>
    <dgm:cxn modelId="{D363A019-73A6-4909-9BE1-C3E002F74CBF}" type="presParOf" srcId="{F1F95D83-AB96-45CB-BF41-4A7E7C1C13C0}" destId="{2E32F0EC-8357-43B7-BDB3-EAB7AFE793D2}" srcOrd="1" destOrd="0" presId="urn:microsoft.com/office/officeart/2005/8/layout/cycle6"/>
    <dgm:cxn modelId="{B081BD4D-FAB5-484A-B5F8-749B1574BD47}" type="presParOf" srcId="{F1F95D83-AB96-45CB-BF41-4A7E7C1C13C0}" destId="{D8E828BD-283B-4D6B-A122-E1A48B510F61}" srcOrd="2" destOrd="0" presId="urn:microsoft.com/office/officeart/2005/8/layout/cycle6"/>
    <dgm:cxn modelId="{2D2C6204-52EC-4CFC-877E-7938F4862B63}" type="presParOf" srcId="{F1F95D83-AB96-45CB-BF41-4A7E7C1C13C0}" destId="{D9499D91-8EF1-4186-A3E4-FAF798536BF8}" srcOrd="3" destOrd="0" presId="urn:microsoft.com/office/officeart/2005/8/layout/cycle6"/>
    <dgm:cxn modelId="{F11C00B1-E791-47E2-BFB9-EC3E28B5F35F}" type="presParOf" srcId="{F1F95D83-AB96-45CB-BF41-4A7E7C1C13C0}" destId="{FB78C995-3F1E-4228-9020-A250B38E704D}" srcOrd="4" destOrd="0" presId="urn:microsoft.com/office/officeart/2005/8/layout/cycle6"/>
    <dgm:cxn modelId="{653DB1FE-B3E1-4C1E-8074-7C1C110B279E}" type="presParOf" srcId="{F1F95D83-AB96-45CB-BF41-4A7E7C1C13C0}" destId="{0782F78F-60DB-4975-8848-46F61BF2187D}" srcOrd="5" destOrd="0" presId="urn:microsoft.com/office/officeart/2005/8/layout/cycle6"/>
    <dgm:cxn modelId="{17730D96-DE84-407B-8ECE-8582EDE37E14}" type="presParOf" srcId="{F1F95D83-AB96-45CB-BF41-4A7E7C1C13C0}" destId="{470C116A-E17D-454C-98C1-589D1FFBE2D4}" srcOrd="6" destOrd="0" presId="urn:microsoft.com/office/officeart/2005/8/layout/cycle6"/>
    <dgm:cxn modelId="{39A2143A-525E-4502-A570-C537ED3803A9}" type="presParOf" srcId="{F1F95D83-AB96-45CB-BF41-4A7E7C1C13C0}" destId="{86BB0B2D-5478-462A-89B6-A38970295E62}" srcOrd="7" destOrd="0" presId="urn:microsoft.com/office/officeart/2005/8/layout/cycle6"/>
    <dgm:cxn modelId="{49788747-32D2-4752-8A98-973227CC71EF}" type="presParOf" srcId="{F1F95D83-AB96-45CB-BF41-4A7E7C1C13C0}" destId="{F79E1209-87AA-45D3-ABD2-23FBCA3B9779}" srcOrd="8" destOrd="0" presId="urn:microsoft.com/office/officeart/2005/8/layout/cycle6"/>
    <dgm:cxn modelId="{BFC5EEEA-2211-44C4-811C-6EF6F88E48B5}" type="presParOf" srcId="{F1F95D83-AB96-45CB-BF41-4A7E7C1C13C0}" destId="{A3D0BCB7-3589-4393-9645-0F24FFC39F37}" srcOrd="9" destOrd="0" presId="urn:microsoft.com/office/officeart/2005/8/layout/cycle6"/>
    <dgm:cxn modelId="{620FF54B-145C-433C-9265-E268844168FD}" type="presParOf" srcId="{F1F95D83-AB96-45CB-BF41-4A7E7C1C13C0}" destId="{9691B003-BA86-4842-9EFC-F4DCFA62B71A}" srcOrd="10" destOrd="0" presId="urn:microsoft.com/office/officeart/2005/8/layout/cycle6"/>
    <dgm:cxn modelId="{19323DEF-0F04-48FE-97EE-B38F6638D8F1}" type="presParOf" srcId="{F1F95D83-AB96-45CB-BF41-4A7E7C1C13C0}" destId="{DA4B2F50-8F3A-4BEF-9087-DC7B01C487E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2A5A2-2BF0-4927-AE08-F7D48301BD3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9883D-4D6A-458A-A680-9C547ED97CAD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</a:t>
          </a:r>
        </a:p>
      </dgm:t>
    </dgm:pt>
    <dgm:pt modelId="{6609FFBC-14A9-4F87-B638-7CB8BB5BEC17}" type="parTrans" cxnId="{CD3580A2-3F19-4989-88A0-9DB294DA5B69}">
      <dgm:prSet/>
      <dgm:spPr/>
      <dgm:t>
        <a:bodyPr/>
        <a:lstStyle/>
        <a:p>
          <a:endParaRPr lang="en-US"/>
        </a:p>
      </dgm:t>
    </dgm:pt>
    <dgm:pt modelId="{AB77EED4-BB1B-4066-A83A-CC0F3B9AFD6E}" type="sibTrans" cxnId="{CD3580A2-3F19-4989-88A0-9DB294DA5B69}">
      <dgm:prSet/>
      <dgm:spPr/>
      <dgm:t>
        <a:bodyPr/>
        <a:lstStyle/>
        <a:p>
          <a:endParaRPr lang="en-US"/>
        </a:p>
      </dgm:t>
    </dgm:pt>
    <dgm:pt modelId="{8A4AC9D2-FD72-4985-A2A4-16A6D77148DC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Progress Notes</a:t>
          </a:r>
        </a:p>
      </dgm:t>
    </dgm:pt>
    <dgm:pt modelId="{0616C390-2E9F-48D8-8D28-1AA5999905D6}" type="parTrans" cxnId="{81067D4A-716E-4BB6-81F1-4BE3E1C84345}">
      <dgm:prSet/>
      <dgm:spPr/>
      <dgm:t>
        <a:bodyPr/>
        <a:lstStyle/>
        <a:p>
          <a:endParaRPr lang="en-US"/>
        </a:p>
      </dgm:t>
    </dgm:pt>
    <dgm:pt modelId="{E2C59D27-B4A4-400D-B506-7034E025E5B6}" type="sibTrans" cxnId="{81067D4A-716E-4BB6-81F1-4BE3E1C84345}">
      <dgm:prSet/>
      <dgm:spPr/>
      <dgm:t>
        <a:bodyPr/>
        <a:lstStyle/>
        <a:p>
          <a:endParaRPr lang="en-US"/>
        </a:p>
      </dgm:t>
    </dgm:pt>
    <dgm:pt modelId="{10E3F3AF-83F9-4D94-8958-BEC8FCFCB440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 Updates</a:t>
          </a:r>
        </a:p>
      </dgm:t>
    </dgm:pt>
    <dgm:pt modelId="{3335F912-D800-4FFC-9A89-91E77CCD79B1}" type="parTrans" cxnId="{968A51A1-B31F-4AA1-BC49-F02D21F487C2}">
      <dgm:prSet/>
      <dgm:spPr/>
      <dgm:t>
        <a:bodyPr/>
        <a:lstStyle/>
        <a:p>
          <a:endParaRPr lang="en-US"/>
        </a:p>
      </dgm:t>
    </dgm:pt>
    <dgm:pt modelId="{B36DF033-9C81-4777-9893-A80D88A8D899}" type="sibTrans" cxnId="{968A51A1-B31F-4AA1-BC49-F02D21F487C2}">
      <dgm:prSet/>
      <dgm:spPr/>
      <dgm:t>
        <a:bodyPr/>
        <a:lstStyle/>
        <a:p>
          <a:endParaRPr lang="en-US"/>
        </a:p>
      </dgm:t>
    </dgm:pt>
    <dgm:pt modelId="{6A05C514-CFF5-448E-871A-B42E5CC22175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Behavioral Health Assessment</a:t>
          </a:r>
        </a:p>
      </dgm:t>
    </dgm:pt>
    <dgm:pt modelId="{FBD0D02F-4A54-405A-AD73-1D53FA1F8FC1}" type="sibTrans" cxnId="{4F1B1B59-D63F-4E83-B4E2-97A91B73CA56}">
      <dgm:prSet/>
      <dgm:spPr/>
      <dgm:t>
        <a:bodyPr/>
        <a:lstStyle/>
        <a:p>
          <a:endParaRPr lang="en-US"/>
        </a:p>
      </dgm:t>
    </dgm:pt>
    <dgm:pt modelId="{26DE74FB-265E-4BB2-8BEA-6AB4DC187BDD}" type="parTrans" cxnId="{4F1B1B59-D63F-4E83-B4E2-97A91B73CA56}">
      <dgm:prSet/>
      <dgm:spPr/>
      <dgm:t>
        <a:bodyPr/>
        <a:lstStyle/>
        <a:p>
          <a:endParaRPr lang="en-US"/>
        </a:p>
      </dgm:t>
    </dgm:pt>
    <dgm:pt modelId="{F1F95D83-AB96-45CB-BF41-4A7E7C1C13C0}" type="pres">
      <dgm:prSet presAssocID="{54C2A5A2-2BF0-4927-AE08-F7D48301BD3D}" presName="cycle" presStyleCnt="0">
        <dgm:presLayoutVars>
          <dgm:dir/>
          <dgm:resizeHandles val="exact"/>
        </dgm:presLayoutVars>
      </dgm:prSet>
      <dgm:spPr/>
    </dgm:pt>
    <dgm:pt modelId="{EE52971B-2F3A-4F83-B985-E21BD9695304}" type="pres">
      <dgm:prSet presAssocID="{6A05C514-CFF5-448E-871A-B42E5CC22175}" presName="node" presStyleLbl="node1" presStyleIdx="0" presStyleCnt="4">
        <dgm:presLayoutVars>
          <dgm:bulletEnabled val="1"/>
        </dgm:presLayoutVars>
      </dgm:prSet>
      <dgm:spPr/>
    </dgm:pt>
    <dgm:pt modelId="{2E32F0EC-8357-43B7-BDB3-EAB7AFE793D2}" type="pres">
      <dgm:prSet presAssocID="{6A05C514-CFF5-448E-871A-B42E5CC22175}" presName="spNode" presStyleCnt="0"/>
      <dgm:spPr/>
    </dgm:pt>
    <dgm:pt modelId="{D8E828BD-283B-4D6B-A122-E1A48B510F61}" type="pres">
      <dgm:prSet presAssocID="{FBD0D02F-4A54-405A-AD73-1D53FA1F8FC1}" presName="sibTrans" presStyleLbl="sibTrans1D1" presStyleIdx="0" presStyleCnt="4"/>
      <dgm:spPr/>
    </dgm:pt>
    <dgm:pt modelId="{D9499D91-8EF1-4186-A3E4-FAF798536BF8}" type="pres">
      <dgm:prSet presAssocID="{C849883D-4D6A-458A-A680-9C547ED97CAD}" presName="node" presStyleLbl="node1" presStyleIdx="1" presStyleCnt="4">
        <dgm:presLayoutVars>
          <dgm:bulletEnabled val="1"/>
        </dgm:presLayoutVars>
      </dgm:prSet>
      <dgm:spPr/>
    </dgm:pt>
    <dgm:pt modelId="{FB78C995-3F1E-4228-9020-A250B38E704D}" type="pres">
      <dgm:prSet presAssocID="{C849883D-4D6A-458A-A680-9C547ED97CAD}" presName="spNode" presStyleCnt="0"/>
      <dgm:spPr/>
    </dgm:pt>
    <dgm:pt modelId="{0782F78F-60DB-4975-8848-46F61BF2187D}" type="pres">
      <dgm:prSet presAssocID="{AB77EED4-BB1B-4066-A83A-CC0F3B9AFD6E}" presName="sibTrans" presStyleLbl="sibTrans1D1" presStyleIdx="1" presStyleCnt="4"/>
      <dgm:spPr/>
    </dgm:pt>
    <dgm:pt modelId="{470C116A-E17D-454C-98C1-589D1FFBE2D4}" type="pres">
      <dgm:prSet presAssocID="{8A4AC9D2-FD72-4985-A2A4-16A6D77148DC}" presName="node" presStyleLbl="node1" presStyleIdx="2" presStyleCnt="4">
        <dgm:presLayoutVars>
          <dgm:bulletEnabled val="1"/>
        </dgm:presLayoutVars>
      </dgm:prSet>
      <dgm:spPr/>
    </dgm:pt>
    <dgm:pt modelId="{86BB0B2D-5478-462A-89B6-A38970295E62}" type="pres">
      <dgm:prSet presAssocID="{8A4AC9D2-FD72-4985-A2A4-16A6D77148DC}" presName="spNode" presStyleCnt="0"/>
      <dgm:spPr/>
    </dgm:pt>
    <dgm:pt modelId="{F79E1209-87AA-45D3-ABD2-23FBCA3B9779}" type="pres">
      <dgm:prSet presAssocID="{E2C59D27-B4A4-400D-B506-7034E025E5B6}" presName="sibTrans" presStyleLbl="sibTrans1D1" presStyleIdx="2" presStyleCnt="4"/>
      <dgm:spPr/>
    </dgm:pt>
    <dgm:pt modelId="{A3D0BCB7-3589-4393-9645-0F24FFC39F37}" type="pres">
      <dgm:prSet presAssocID="{10E3F3AF-83F9-4D94-8958-BEC8FCFCB440}" presName="node" presStyleLbl="node1" presStyleIdx="3" presStyleCnt="4">
        <dgm:presLayoutVars>
          <dgm:bulletEnabled val="1"/>
        </dgm:presLayoutVars>
      </dgm:prSet>
      <dgm:spPr/>
    </dgm:pt>
    <dgm:pt modelId="{9691B003-BA86-4842-9EFC-F4DCFA62B71A}" type="pres">
      <dgm:prSet presAssocID="{10E3F3AF-83F9-4D94-8958-BEC8FCFCB440}" presName="spNode" presStyleCnt="0"/>
      <dgm:spPr/>
    </dgm:pt>
    <dgm:pt modelId="{DA4B2F50-8F3A-4BEF-9087-DC7B01C487E1}" type="pres">
      <dgm:prSet presAssocID="{B36DF033-9C81-4777-9893-A80D88A8D899}" presName="sibTrans" presStyleLbl="sibTrans1D1" presStyleIdx="3" presStyleCnt="4"/>
      <dgm:spPr/>
    </dgm:pt>
  </dgm:ptLst>
  <dgm:cxnLst>
    <dgm:cxn modelId="{2AB63C18-C41D-4B06-AA5C-2C258D2F8B01}" type="presOf" srcId="{54C2A5A2-2BF0-4927-AE08-F7D48301BD3D}" destId="{F1F95D83-AB96-45CB-BF41-4A7E7C1C13C0}" srcOrd="0" destOrd="0" presId="urn:microsoft.com/office/officeart/2005/8/layout/cycle6"/>
    <dgm:cxn modelId="{81067D4A-716E-4BB6-81F1-4BE3E1C84345}" srcId="{54C2A5A2-2BF0-4927-AE08-F7D48301BD3D}" destId="{8A4AC9D2-FD72-4985-A2A4-16A6D77148DC}" srcOrd="2" destOrd="0" parTransId="{0616C390-2E9F-48D8-8D28-1AA5999905D6}" sibTransId="{E2C59D27-B4A4-400D-B506-7034E025E5B6}"/>
    <dgm:cxn modelId="{4F1B1B59-D63F-4E83-B4E2-97A91B73CA56}" srcId="{54C2A5A2-2BF0-4927-AE08-F7D48301BD3D}" destId="{6A05C514-CFF5-448E-871A-B42E5CC22175}" srcOrd="0" destOrd="0" parTransId="{26DE74FB-265E-4BB2-8BEA-6AB4DC187BDD}" sibTransId="{FBD0D02F-4A54-405A-AD73-1D53FA1F8FC1}"/>
    <dgm:cxn modelId="{251CF988-9D06-43E1-B38E-346856BE3290}" type="presOf" srcId="{10E3F3AF-83F9-4D94-8958-BEC8FCFCB440}" destId="{A3D0BCB7-3589-4393-9645-0F24FFC39F37}" srcOrd="0" destOrd="0" presId="urn:microsoft.com/office/officeart/2005/8/layout/cycle6"/>
    <dgm:cxn modelId="{E1AD8499-87EF-44DF-8D11-8D2C81EBD978}" type="presOf" srcId="{E2C59D27-B4A4-400D-B506-7034E025E5B6}" destId="{F79E1209-87AA-45D3-ABD2-23FBCA3B9779}" srcOrd="0" destOrd="0" presId="urn:microsoft.com/office/officeart/2005/8/layout/cycle6"/>
    <dgm:cxn modelId="{03BAAEA0-F8CA-4147-8869-F8000CA27CC9}" type="presOf" srcId="{C849883D-4D6A-458A-A680-9C547ED97CAD}" destId="{D9499D91-8EF1-4186-A3E4-FAF798536BF8}" srcOrd="0" destOrd="0" presId="urn:microsoft.com/office/officeart/2005/8/layout/cycle6"/>
    <dgm:cxn modelId="{968A51A1-B31F-4AA1-BC49-F02D21F487C2}" srcId="{54C2A5A2-2BF0-4927-AE08-F7D48301BD3D}" destId="{10E3F3AF-83F9-4D94-8958-BEC8FCFCB440}" srcOrd="3" destOrd="0" parTransId="{3335F912-D800-4FFC-9A89-91E77CCD79B1}" sibTransId="{B36DF033-9C81-4777-9893-A80D88A8D899}"/>
    <dgm:cxn modelId="{CD3580A2-3F19-4989-88A0-9DB294DA5B69}" srcId="{54C2A5A2-2BF0-4927-AE08-F7D48301BD3D}" destId="{C849883D-4D6A-458A-A680-9C547ED97CAD}" srcOrd="1" destOrd="0" parTransId="{6609FFBC-14A9-4F87-B638-7CB8BB5BEC17}" sibTransId="{AB77EED4-BB1B-4066-A83A-CC0F3B9AFD6E}"/>
    <dgm:cxn modelId="{1D50D9B6-ACAF-4D45-B134-FFAB9C3A1427}" type="presOf" srcId="{AB77EED4-BB1B-4066-A83A-CC0F3B9AFD6E}" destId="{0782F78F-60DB-4975-8848-46F61BF2187D}" srcOrd="0" destOrd="0" presId="urn:microsoft.com/office/officeart/2005/8/layout/cycle6"/>
    <dgm:cxn modelId="{7A75B5D1-3BB1-4951-83B8-E2BB5CAE661A}" type="presOf" srcId="{6A05C514-CFF5-448E-871A-B42E5CC22175}" destId="{EE52971B-2F3A-4F83-B985-E21BD9695304}" srcOrd="0" destOrd="0" presId="urn:microsoft.com/office/officeart/2005/8/layout/cycle6"/>
    <dgm:cxn modelId="{AEA878E0-4314-48FF-8C86-4F31109E5498}" type="presOf" srcId="{FBD0D02F-4A54-405A-AD73-1D53FA1F8FC1}" destId="{D8E828BD-283B-4D6B-A122-E1A48B510F61}" srcOrd="0" destOrd="0" presId="urn:microsoft.com/office/officeart/2005/8/layout/cycle6"/>
    <dgm:cxn modelId="{DF6909EA-A52B-4EE7-9523-CD35B2917192}" type="presOf" srcId="{8A4AC9D2-FD72-4985-A2A4-16A6D77148DC}" destId="{470C116A-E17D-454C-98C1-589D1FFBE2D4}" srcOrd="0" destOrd="0" presId="urn:microsoft.com/office/officeart/2005/8/layout/cycle6"/>
    <dgm:cxn modelId="{E70DB4EC-E6CE-48C6-8857-159FF52FC13A}" type="presOf" srcId="{B36DF033-9C81-4777-9893-A80D88A8D899}" destId="{DA4B2F50-8F3A-4BEF-9087-DC7B01C487E1}" srcOrd="0" destOrd="0" presId="urn:microsoft.com/office/officeart/2005/8/layout/cycle6"/>
    <dgm:cxn modelId="{C530472C-1574-475C-A9BC-2770D6DA286C}" type="presParOf" srcId="{F1F95D83-AB96-45CB-BF41-4A7E7C1C13C0}" destId="{EE52971B-2F3A-4F83-B985-E21BD9695304}" srcOrd="0" destOrd="0" presId="urn:microsoft.com/office/officeart/2005/8/layout/cycle6"/>
    <dgm:cxn modelId="{D363A019-73A6-4909-9BE1-C3E002F74CBF}" type="presParOf" srcId="{F1F95D83-AB96-45CB-BF41-4A7E7C1C13C0}" destId="{2E32F0EC-8357-43B7-BDB3-EAB7AFE793D2}" srcOrd="1" destOrd="0" presId="urn:microsoft.com/office/officeart/2005/8/layout/cycle6"/>
    <dgm:cxn modelId="{B081BD4D-FAB5-484A-B5F8-749B1574BD47}" type="presParOf" srcId="{F1F95D83-AB96-45CB-BF41-4A7E7C1C13C0}" destId="{D8E828BD-283B-4D6B-A122-E1A48B510F61}" srcOrd="2" destOrd="0" presId="urn:microsoft.com/office/officeart/2005/8/layout/cycle6"/>
    <dgm:cxn modelId="{2D2C6204-52EC-4CFC-877E-7938F4862B63}" type="presParOf" srcId="{F1F95D83-AB96-45CB-BF41-4A7E7C1C13C0}" destId="{D9499D91-8EF1-4186-A3E4-FAF798536BF8}" srcOrd="3" destOrd="0" presId="urn:microsoft.com/office/officeart/2005/8/layout/cycle6"/>
    <dgm:cxn modelId="{F11C00B1-E791-47E2-BFB9-EC3E28B5F35F}" type="presParOf" srcId="{F1F95D83-AB96-45CB-BF41-4A7E7C1C13C0}" destId="{FB78C995-3F1E-4228-9020-A250B38E704D}" srcOrd="4" destOrd="0" presId="urn:microsoft.com/office/officeart/2005/8/layout/cycle6"/>
    <dgm:cxn modelId="{653DB1FE-B3E1-4C1E-8074-7C1C110B279E}" type="presParOf" srcId="{F1F95D83-AB96-45CB-BF41-4A7E7C1C13C0}" destId="{0782F78F-60DB-4975-8848-46F61BF2187D}" srcOrd="5" destOrd="0" presId="urn:microsoft.com/office/officeart/2005/8/layout/cycle6"/>
    <dgm:cxn modelId="{17730D96-DE84-407B-8ECE-8582EDE37E14}" type="presParOf" srcId="{F1F95D83-AB96-45CB-BF41-4A7E7C1C13C0}" destId="{470C116A-E17D-454C-98C1-589D1FFBE2D4}" srcOrd="6" destOrd="0" presId="urn:microsoft.com/office/officeart/2005/8/layout/cycle6"/>
    <dgm:cxn modelId="{39A2143A-525E-4502-A570-C537ED3803A9}" type="presParOf" srcId="{F1F95D83-AB96-45CB-BF41-4A7E7C1C13C0}" destId="{86BB0B2D-5478-462A-89B6-A38970295E62}" srcOrd="7" destOrd="0" presId="urn:microsoft.com/office/officeart/2005/8/layout/cycle6"/>
    <dgm:cxn modelId="{49788747-32D2-4752-8A98-973227CC71EF}" type="presParOf" srcId="{F1F95D83-AB96-45CB-BF41-4A7E7C1C13C0}" destId="{F79E1209-87AA-45D3-ABD2-23FBCA3B9779}" srcOrd="8" destOrd="0" presId="urn:microsoft.com/office/officeart/2005/8/layout/cycle6"/>
    <dgm:cxn modelId="{BFC5EEEA-2211-44C4-811C-6EF6F88E48B5}" type="presParOf" srcId="{F1F95D83-AB96-45CB-BF41-4A7E7C1C13C0}" destId="{A3D0BCB7-3589-4393-9645-0F24FFC39F37}" srcOrd="9" destOrd="0" presId="urn:microsoft.com/office/officeart/2005/8/layout/cycle6"/>
    <dgm:cxn modelId="{620FF54B-145C-433C-9265-E268844168FD}" type="presParOf" srcId="{F1F95D83-AB96-45CB-BF41-4A7E7C1C13C0}" destId="{9691B003-BA86-4842-9EFC-F4DCFA62B71A}" srcOrd="10" destOrd="0" presId="urn:microsoft.com/office/officeart/2005/8/layout/cycle6"/>
    <dgm:cxn modelId="{19323DEF-0F04-48FE-97EE-B38F6638D8F1}" type="presParOf" srcId="{F1F95D83-AB96-45CB-BF41-4A7E7C1C13C0}" destId="{DA4B2F50-8F3A-4BEF-9087-DC7B01C487E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2A5A2-2BF0-4927-AE08-F7D48301BD3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9883D-4D6A-458A-A680-9C547ED97CAD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</a:t>
          </a:r>
        </a:p>
      </dgm:t>
    </dgm:pt>
    <dgm:pt modelId="{6609FFBC-14A9-4F87-B638-7CB8BB5BEC17}" type="parTrans" cxnId="{CD3580A2-3F19-4989-88A0-9DB294DA5B69}">
      <dgm:prSet/>
      <dgm:spPr/>
      <dgm:t>
        <a:bodyPr/>
        <a:lstStyle/>
        <a:p>
          <a:endParaRPr lang="en-US"/>
        </a:p>
      </dgm:t>
    </dgm:pt>
    <dgm:pt modelId="{AB77EED4-BB1B-4066-A83A-CC0F3B9AFD6E}" type="sibTrans" cxnId="{CD3580A2-3F19-4989-88A0-9DB294DA5B69}">
      <dgm:prSet/>
      <dgm:spPr/>
      <dgm:t>
        <a:bodyPr/>
        <a:lstStyle/>
        <a:p>
          <a:endParaRPr lang="en-US"/>
        </a:p>
      </dgm:t>
    </dgm:pt>
    <dgm:pt modelId="{8A4AC9D2-FD72-4985-A2A4-16A6D77148DC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Progress Notes</a:t>
          </a:r>
        </a:p>
      </dgm:t>
    </dgm:pt>
    <dgm:pt modelId="{0616C390-2E9F-48D8-8D28-1AA5999905D6}" type="parTrans" cxnId="{81067D4A-716E-4BB6-81F1-4BE3E1C84345}">
      <dgm:prSet/>
      <dgm:spPr/>
      <dgm:t>
        <a:bodyPr/>
        <a:lstStyle/>
        <a:p>
          <a:endParaRPr lang="en-US"/>
        </a:p>
      </dgm:t>
    </dgm:pt>
    <dgm:pt modelId="{E2C59D27-B4A4-400D-B506-7034E025E5B6}" type="sibTrans" cxnId="{81067D4A-716E-4BB6-81F1-4BE3E1C84345}">
      <dgm:prSet/>
      <dgm:spPr/>
      <dgm:t>
        <a:bodyPr/>
        <a:lstStyle/>
        <a:p>
          <a:endParaRPr lang="en-US"/>
        </a:p>
      </dgm:t>
    </dgm:pt>
    <dgm:pt modelId="{10E3F3AF-83F9-4D94-8958-BEC8FCFCB440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 Updates</a:t>
          </a:r>
        </a:p>
      </dgm:t>
    </dgm:pt>
    <dgm:pt modelId="{3335F912-D800-4FFC-9A89-91E77CCD79B1}" type="parTrans" cxnId="{968A51A1-B31F-4AA1-BC49-F02D21F487C2}">
      <dgm:prSet/>
      <dgm:spPr/>
      <dgm:t>
        <a:bodyPr/>
        <a:lstStyle/>
        <a:p>
          <a:endParaRPr lang="en-US"/>
        </a:p>
      </dgm:t>
    </dgm:pt>
    <dgm:pt modelId="{B36DF033-9C81-4777-9893-A80D88A8D899}" type="sibTrans" cxnId="{968A51A1-B31F-4AA1-BC49-F02D21F487C2}">
      <dgm:prSet/>
      <dgm:spPr/>
      <dgm:t>
        <a:bodyPr/>
        <a:lstStyle/>
        <a:p>
          <a:endParaRPr lang="en-US"/>
        </a:p>
      </dgm:t>
    </dgm:pt>
    <dgm:pt modelId="{6A05C514-CFF5-448E-871A-B42E5CC22175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Behavioral Health Assessment</a:t>
          </a:r>
        </a:p>
      </dgm:t>
    </dgm:pt>
    <dgm:pt modelId="{FBD0D02F-4A54-405A-AD73-1D53FA1F8FC1}" type="sibTrans" cxnId="{4F1B1B59-D63F-4E83-B4E2-97A91B73CA56}">
      <dgm:prSet/>
      <dgm:spPr/>
      <dgm:t>
        <a:bodyPr/>
        <a:lstStyle/>
        <a:p>
          <a:endParaRPr lang="en-US"/>
        </a:p>
      </dgm:t>
    </dgm:pt>
    <dgm:pt modelId="{26DE74FB-265E-4BB2-8BEA-6AB4DC187BDD}" type="parTrans" cxnId="{4F1B1B59-D63F-4E83-B4E2-97A91B73CA56}">
      <dgm:prSet/>
      <dgm:spPr/>
      <dgm:t>
        <a:bodyPr/>
        <a:lstStyle/>
        <a:p>
          <a:endParaRPr lang="en-US"/>
        </a:p>
      </dgm:t>
    </dgm:pt>
    <dgm:pt modelId="{F1F95D83-AB96-45CB-BF41-4A7E7C1C13C0}" type="pres">
      <dgm:prSet presAssocID="{54C2A5A2-2BF0-4927-AE08-F7D48301BD3D}" presName="cycle" presStyleCnt="0">
        <dgm:presLayoutVars>
          <dgm:dir/>
          <dgm:resizeHandles val="exact"/>
        </dgm:presLayoutVars>
      </dgm:prSet>
      <dgm:spPr/>
    </dgm:pt>
    <dgm:pt modelId="{EE52971B-2F3A-4F83-B985-E21BD9695304}" type="pres">
      <dgm:prSet presAssocID="{6A05C514-CFF5-448E-871A-B42E5CC22175}" presName="node" presStyleLbl="node1" presStyleIdx="0" presStyleCnt="4">
        <dgm:presLayoutVars>
          <dgm:bulletEnabled val="1"/>
        </dgm:presLayoutVars>
      </dgm:prSet>
      <dgm:spPr/>
    </dgm:pt>
    <dgm:pt modelId="{2E32F0EC-8357-43B7-BDB3-EAB7AFE793D2}" type="pres">
      <dgm:prSet presAssocID="{6A05C514-CFF5-448E-871A-B42E5CC22175}" presName="spNode" presStyleCnt="0"/>
      <dgm:spPr/>
    </dgm:pt>
    <dgm:pt modelId="{D8E828BD-283B-4D6B-A122-E1A48B510F61}" type="pres">
      <dgm:prSet presAssocID="{FBD0D02F-4A54-405A-AD73-1D53FA1F8FC1}" presName="sibTrans" presStyleLbl="sibTrans1D1" presStyleIdx="0" presStyleCnt="4"/>
      <dgm:spPr/>
    </dgm:pt>
    <dgm:pt modelId="{D9499D91-8EF1-4186-A3E4-FAF798536BF8}" type="pres">
      <dgm:prSet presAssocID="{C849883D-4D6A-458A-A680-9C547ED97CAD}" presName="node" presStyleLbl="node1" presStyleIdx="1" presStyleCnt="4">
        <dgm:presLayoutVars>
          <dgm:bulletEnabled val="1"/>
        </dgm:presLayoutVars>
      </dgm:prSet>
      <dgm:spPr/>
    </dgm:pt>
    <dgm:pt modelId="{FB78C995-3F1E-4228-9020-A250B38E704D}" type="pres">
      <dgm:prSet presAssocID="{C849883D-4D6A-458A-A680-9C547ED97CAD}" presName="spNode" presStyleCnt="0"/>
      <dgm:spPr/>
    </dgm:pt>
    <dgm:pt modelId="{0782F78F-60DB-4975-8848-46F61BF2187D}" type="pres">
      <dgm:prSet presAssocID="{AB77EED4-BB1B-4066-A83A-CC0F3B9AFD6E}" presName="sibTrans" presStyleLbl="sibTrans1D1" presStyleIdx="1" presStyleCnt="4"/>
      <dgm:spPr/>
    </dgm:pt>
    <dgm:pt modelId="{470C116A-E17D-454C-98C1-589D1FFBE2D4}" type="pres">
      <dgm:prSet presAssocID="{8A4AC9D2-FD72-4985-A2A4-16A6D77148DC}" presName="node" presStyleLbl="node1" presStyleIdx="2" presStyleCnt="4">
        <dgm:presLayoutVars>
          <dgm:bulletEnabled val="1"/>
        </dgm:presLayoutVars>
      </dgm:prSet>
      <dgm:spPr/>
    </dgm:pt>
    <dgm:pt modelId="{86BB0B2D-5478-462A-89B6-A38970295E62}" type="pres">
      <dgm:prSet presAssocID="{8A4AC9D2-FD72-4985-A2A4-16A6D77148DC}" presName="spNode" presStyleCnt="0"/>
      <dgm:spPr/>
    </dgm:pt>
    <dgm:pt modelId="{F79E1209-87AA-45D3-ABD2-23FBCA3B9779}" type="pres">
      <dgm:prSet presAssocID="{E2C59D27-B4A4-400D-B506-7034E025E5B6}" presName="sibTrans" presStyleLbl="sibTrans1D1" presStyleIdx="2" presStyleCnt="4"/>
      <dgm:spPr/>
    </dgm:pt>
    <dgm:pt modelId="{A3D0BCB7-3589-4393-9645-0F24FFC39F37}" type="pres">
      <dgm:prSet presAssocID="{10E3F3AF-83F9-4D94-8958-BEC8FCFCB440}" presName="node" presStyleLbl="node1" presStyleIdx="3" presStyleCnt="4">
        <dgm:presLayoutVars>
          <dgm:bulletEnabled val="1"/>
        </dgm:presLayoutVars>
      </dgm:prSet>
      <dgm:spPr/>
    </dgm:pt>
    <dgm:pt modelId="{9691B003-BA86-4842-9EFC-F4DCFA62B71A}" type="pres">
      <dgm:prSet presAssocID="{10E3F3AF-83F9-4D94-8958-BEC8FCFCB440}" presName="spNode" presStyleCnt="0"/>
      <dgm:spPr/>
    </dgm:pt>
    <dgm:pt modelId="{DA4B2F50-8F3A-4BEF-9087-DC7B01C487E1}" type="pres">
      <dgm:prSet presAssocID="{B36DF033-9C81-4777-9893-A80D88A8D899}" presName="sibTrans" presStyleLbl="sibTrans1D1" presStyleIdx="3" presStyleCnt="4"/>
      <dgm:spPr/>
    </dgm:pt>
  </dgm:ptLst>
  <dgm:cxnLst>
    <dgm:cxn modelId="{2AB63C18-C41D-4B06-AA5C-2C258D2F8B01}" type="presOf" srcId="{54C2A5A2-2BF0-4927-AE08-F7D48301BD3D}" destId="{F1F95D83-AB96-45CB-BF41-4A7E7C1C13C0}" srcOrd="0" destOrd="0" presId="urn:microsoft.com/office/officeart/2005/8/layout/cycle6"/>
    <dgm:cxn modelId="{81067D4A-716E-4BB6-81F1-4BE3E1C84345}" srcId="{54C2A5A2-2BF0-4927-AE08-F7D48301BD3D}" destId="{8A4AC9D2-FD72-4985-A2A4-16A6D77148DC}" srcOrd="2" destOrd="0" parTransId="{0616C390-2E9F-48D8-8D28-1AA5999905D6}" sibTransId="{E2C59D27-B4A4-400D-B506-7034E025E5B6}"/>
    <dgm:cxn modelId="{4F1B1B59-D63F-4E83-B4E2-97A91B73CA56}" srcId="{54C2A5A2-2BF0-4927-AE08-F7D48301BD3D}" destId="{6A05C514-CFF5-448E-871A-B42E5CC22175}" srcOrd="0" destOrd="0" parTransId="{26DE74FB-265E-4BB2-8BEA-6AB4DC187BDD}" sibTransId="{FBD0D02F-4A54-405A-AD73-1D53FA1F8FC1}"/>
    <dgm:cxn modelId="{251CF988-9D06-43E1-B38E-346856BE3290}" type="presOf" srcId="{10E3F3AF-83F9-4D94-8958-BEC8FCFCB440}" destId="{A3D0BCB7-3589-4393-9645-0F24FFC39F37}" srcOrd="0" destOrd="0" presId="urn:microsoft.com/office/officeart/2005/8/layout/cycle6"/>
    <dgm:cxn modelId="{E1AD8499-87EF-44DF-8D11-8D2C81EBD978}" type="presOf" srcId="{E2C59D27-B4A4-400D-B506-7034E025E5B6}" destId="{F79E1209-87AA-45D3-ABD2-23FBCA3B9779}" srcOrd="0" destOrd="0" presId="urn:microsoft.com/office/officeart/2005/8/layout/cycle6"/>
    <dgm:cxn modelId="{03BAAEA0-F8CA-4147-8869-F8000CA27CC9}" type="presOf" srcId="{C849883D-4D6A-458A-A680-9C547ED97CAD}" destId="{D9499D91-8EF1-4186-A3E4-FAF798536BF8}" srcOrd="0" destOrd="0" presId="urn:microsoft.com/office/officeart/2005/8/layout/cycle6"/>
    <dgm:cxn modelId="{968A51A1-B31F-4AA1-BC49-F02D21F487C2}" srcId="{54C2A5A2-2BF0-4927-AE08-F7D48301BD3D}" destId="{10E3F3AF-83F9-4D94-8958-BEC8FCFCB440}" srcOrd="3" destOrd="0" parTransId="{3335F912-D800-4FFC-9A89-91E77CCD79B1}" sibTransId="{B36DF033-9C81-4777-9893-A80D88A8D899}"/>
    <dgm:cxn modelId="{CD3580A2-3F19-4989-88A0-9DB294DA5B69}" srcId="{54C2A5A2-2BF0-4927-AE08-F7D48301BD3D}" destId="{C849883D-4D6A-458A-A680-9C547ED97CAD}" srcOrd="1" destOrd="0" parTransId="{6609FFBC-14A9-4F87-B638-7CB8BB5BEC17}" sibTransId="{AB77EED4-BB1B-4066-A83A-CC0F3B9AFD6E}"/>
    <dgm:cxn modelId="{1D50D9B6-ACAF-4D45-B134-FFAB9C3A1427}" type="presOf" srcId="{AB77EED4-BB1B-4066-A83A-CC0F3B9AFD6E}" destId="{0782F78F-60DB-4975-8848-46F61BF2187D}" srcOrd="0" destOrd="0" presId="urn:microsoft.com/office/officeart/2005/8/layout/cycle6"/>
    <dgm:cxn modelId="{7A75B5D1-3BB1-4951-83B8-E2BB5CAE661A}" type="presOf" srcId="{6A05C514-CFF5-448E-871A-B42E5CC22175}" destId="{EE52971B-2F3A-4F83-B985-E21BD9695304}" srcOrd="0" destOrd="0" presId="urn:microsoft.com/office/officeart/2005/8/layout/cycle6"/>
    <dgm:cxn modelId="{AEA878E0-4314-48FF-8C86-4F31109E5498}" type="presOf" srcId="{FBD0D02F-4A54-405A-AD73-1D53FA1F8FC1}" destId="{D8E828BD-283B-4D6B-A122-E1A48B510F61}" srcOrd="0" destOrd="0" presId="urn:microsoft.com/office/officeart/2005/8/layout/cycle6"/>
    <dgm:cxn modelId="{DF6909EA-A52B-4EE7-9523-CD35B2917192}" type="presOf" srcId="{8A4AC9D2-FD72-4985-A2A4-16A6D77148DC}" destId="{470C116A-E17D-454C-98C1-589D1FFBE2D4}" srcOrd="0" destOrd="0" presId="urn:microsoft.com/office/officeart/2005/8/layout/cycle6"/>
    <dgm:cxn modelId="{E70DB4EC-E6CE-48C6-8857-159FF52FC13A}" type="presOf" srcId="{B36DF033-9C81-4777-9893-A80D88A8D899}" destId="{DA4B2F50-8F3A-4BEF-9087-DC7B01C487E1}" srcOrd="0" destOrd="0" presId="urn:microsoft.com/office/officeart/2005/8/layout/cycle6"/>
    <dgm:cxn modelId="{C530472C-1574-475C-A9BC-2770D6DA286C}" type="presParOf" srcId="{F1F95D83-AB96-45CB-BF41-4A7E7C1C13C0}" destId="{EE52971B-2F3A-4F83-B985-E21BD9695304}" srcOrd="0" destOrd="0" presId="urn:microsoft.com/office/officeart/2005/8/layout/cycle6"/>
    <dgm:cxn modelId="{D363A019-73A6-4909-9BE1-C3E002F74CBF}" type="presParOf" srcId="{F1F95D83-AB96-45CB-BF41-4A7E7C1C13C0}" destId="{2E32F0EC-8357-43B7-BDB3-EAB7AFE793D2}" srcOrd="1" destOrd="0" presId="urn:microsoft.com/office/officeart/2005/8/layout/cycle6"/>
    <dgm:cxn modelId="{B081BD4D-FAB5-484A-B5F8-749B1574BD47}" type="presParOf" srcId="{F1F95D83-AB96-45CB-BF41-4A7E7C1C13C0}" destId="{D8E828BD-283B-4D6B-A122-E1A48B510F61}" srcOrd="2" destOrd="0" presId="urn:microsoft.com/office/officeart/2005/8/layout/cycle6"/>
    <dgm:cxn modelId="{2D2C6204-52EC-4CFC-877E-7938F4862B63}" type="presParOf" srcId="{F1F95D83-AB96-45CB-BF41-4A7E7C1C13C0}" destId="{D9499D91-8EF1-4186-A3E4-FAF798536BF8}" srcOrd="3" destOrd="0" presId="urn:microsoft.com/office/officeart/2005/8/layout/cycle6"/>
    <dgm:cxn modelId="{F11C00B1-E791-47E2-BFB9-EC3E28B5F35F}" type="presParOf" srcId="{F1F95D83-AB96-45CB-BF41-4A7E7C1C13C0}" destId="{FB78C995-3F1E-4228-9020-A250B38E704D}" srcOrd="4" destOrd="0" presId="urn:microsoft.com/office/officeart/2005/8/layout/cycle6"/>
    <dgm:cxn modelId="{653DB1FE-B3E1-4C1E-8074-7C1C110B279E}" type="presParOf" srcId="{F1F95D83-AB96-45CB-BF41-4A7E7C1C13C0}" destId="{0782F78F-60DB-4975-8848-46F61BF2187D}" srcOrd="5" destOrd="0" presId="urn:microsoft.com/office/officeart/2005/8/layout/cycle6"/>
    <dgm:cxn modelId="{17730D96-DE84-407B-8ECE-8582EDE37E14}" type="presParOf" srcId="{F1F95D83-AB96-45CB-BF41-4A7E7C1C13C0}" destId="{470C116A-E17D-454C-98C1-589D1FFBE2D4}" srcOrd="6" destOrd="0" presId="urn:microsoft.com/office/officeart/2005/8/layout/cycle6"/>
    <dgm:cxn modelId="{39A2143A-525E-4502-A570-C537ED3803A9}" type="presParOf" srcId="{F1F95D83-AB96-45CB-BF41-4A7E7C1C13C0}" destId="{86BB0B2D-5478-462A-89B6-A38970295E62}" srcOrd="7" destOrd="0" presId="urn:microsoft.com/office/officeart/2005/8/layout/cycle6"/>
    <dgm:cxn modelId="{49788747-32D2-4752-8A98-973227CC71EF}" type="presParOf" srcId="{F1F95D83-AB96-45CB-BF41-4A7E7C1C13C0}" destId="{F79E1209-87AA-45D3-ABD2-23FBCA3B9779}" srcOrd="8" destOrd="0" presId="urn:microsoft.com/office/officeart/2005/8/layout/cycle6"/>
    <dgm:cxn modelId="{BFC5EEEA-2211-44C4-811C-6EF6F88E48B5}" type="presParOf" srcId="{F1F95D83-AB96-45CB-BF41-4A7E7C1C13C0}" destId="{A3D0BCB7-3589-4393-9645-0F24FFC39F37}" srcOrd="9" destOrd="0" presId="urn:microsoft.com/office/officeart/2005/8/layout/cycle6"/>
    <dgm:cxn modelId="{620FF54B-145C-433C-9265-E268844168FD}" type="presParOf" srcId="{F1F95D83-AB96-45CB-BF41-4A7E7C1C13C0}" destId="{9691B003-BA86-4842-9EFC-F4DCFA62B71A}" srcOrd="10" destOrd="0" presId="urn:microsoft.com/office/officeart/2005/8/layout/cycle6"/>
    <dgm:cxn modelId="{19323DEF-0F04-48FE-97EE-B38F6638D8F1}" type="presParOf" srcId="{F1F95D83-AB96-45CB-BF41-4A7E7C1C13C0}" destId="{DA4B2F50-8F3A-4BEF-9087-DC7B01C487E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2A5A2-2BF0-4927-AE08-F7D48301BD3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9883D-4D6A-458A-A680-9C547ED97CAD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</a:t>
          </a:r>
        </a:p>
      </dgm:t>
    </dgm:pt>
    <dgm:pt modelId="{6609FFBC-14A9-4F87-B638-7CB8BB5BEC17}" type="parTrans" cxnId="{CD3580A2-3F19-4989-88A0-9DB294DA5B69}">
      <dgm:prSet/>
      <dgm:spPr/>
      <dgm:t>
        <a:bodyPr/>
        <a:lstStyle/>
        <a:p>
          <a:endParaRPr lang="en-US"/>
        </a:p>
      </dgm:t>
    </dgm:pt>
    <dgm:pt modelId="{AB77EED4-BB1B-4066-A83A-CC0F3B9AFD6E}" type="sibTrans" cxnId="{CD3580A2-3F19-4989-88A0-9DB294DA5B69}">
      <dgm:prSet/>
      <dgm:spPr/>
      <dgm:t>
        <a:bodyPr/>
        <a:lstStyle/>
        <a:p>
          <a:endParaRPr lang="en-US"/>
        </a:p>
      </dgm:t>
    </dgm:pt>
    <dgm:pt modelId="{8A4AC9D2-FD72-4985-A2A4-16A6D77148DC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Progress Notes</a:t>
          </a:r>
        </a:p>
      </dgm:t>
    </dgm:pt>
    <dgm:pt modelId="{0616C390-2E9F-48D8-8D28-1AA5999905D6}" type="parTrans" cxnId="{81067D4A-716E-4BB6-81F1-4BE3E1C84345}">
      <dgm:prSet/>
      <dgm:spPr/>
      <dgm:t>
        <a:bodyPr/>
        <a:lstStyle/>
        <a:p>
          <a:endParaRPr lang="en-US"/>
        </a:p>
      </dgm:t>
    </dgm:pt>
    <dgm:pt modelId="{E2C59D27-B4A4-400D-B506-7034E025E5B6}" type="sibTrans" cxnId="{81067D4A-716E-4BB6-81F1-4BE3E1C84345}">
      <dgm:prSet/>
      <dgm:spPr/>
      <dgm:t>
        <a:bodyPr/>
        <a:lstStyle/>
        <a:p>
          <a:endParaRPr lang="en-US"/>
        </a:p>
      </dgm:t>
    </dgm:pt>
    <dgm:pt modelId="{10E3F3AF-83F9-4D94-8958-BEC8FCFCB440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Individual Service Plan Updates</a:t>
          </a:r>
        </a:p>
      </dgm:t>
    </dgm:pt>
    <dgm:pt modelId="{3335F912-D800-4FFC-9A89-91E77CCD79B1}" type="parTrans" cxnId="{968A51A1-B31F-4AA1-BC49-F02D21F487C2}">
      <dgm:prSet/>
      <dgm:spPr/>
      <dgm:t>
        <a:bodyPr/>
        <a:lstStyle/>
        <a:p>
          <a:endParaRPr lang="en-US"/>
        </a:p>
      </dgm:t>
    </dgm:pt>
    <dgm:pt modelId="{B36DF033-9C81-4777-9893-A80D88A8D899}" type="sibTrans" cxnId="{968A51A1-B31F-4AA1-BC49-F02D21F487C2}">
      <dgm:prSet/>
      <dgm:spPr/>
      <dgm:t>
        <a:bodyPr/>
        <a:lstStyle/>
        <a:p>
          <a:endParaRPr lang="en-US"/>
        </a:p>
      </dgm:t>
    </dgm:pt>
    <dgm:pt modelId="{6A05C514-CFF5-448E-871A-B42E5CC22175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Behavioral Health Assessment</a:t>
          </a:r>
        </a:p>
      </dgm:t>
    </dgm:pt>
    <dgm:pt modelId="{FBD0D02F-4A54-405A-AD73-1D53FA1F8FC1}" type="sibTrans" cxnId="{4F1B1B59-D63F-4E83-B4E2-97A91B73CA56}">
      <dgm:prSet/>
      <dgm:spPr/>
      <dgm:t>
        <a:bodyPr/>
        <a:lstStyle/>
        <a:p>
          <a:endParaRPr lang="en-US"/>
        </a:p>
      </dgm:t>
    </dgm:pt>
    <dgm:pt modelId="{26DE74FB-265E-4BB2-8BEA-6AB4DC187BDD}" type="parTrans" cxnId="{4F1B1B59-D63F-4E83-B4E2-97A91B73CA56}">
      <dgm:prSet/>
      <dgm:spPr/>
      <dgm:t>
        <a:bodyPr/>
        <a:lstStyle/>
        <a:p>
          <a:endParaRPr lang="en-US"/>
        </a:p>
      </dgm:t>
    </dgm:pt>
    <dgm:pt modelId="{F1F95D83-AB96-45CB-BF41-4A7E7C1C13C0}" type="pres">
      <dgm:prSet presAssocID="{54C2A5A2-2BF0-4927-AE08-F7D48301BD3D}" presName="cycle" presStyleCnt="0">
        <dgm:presLayoutVars>
          <dgm:dir/>
          <dgm:resizeHandles val="exact"/>
        </dgm:presLayoutVars>
      </dgm:prSet>
      <dgm:spPr/>
    </dgm:pt>
    <dgm:pt modelId="{EE52971B-2F3A-4F83-B985-E21BD9695304}" type="pres">
      <dgm:prSet presAssocID="{6A05C514-CFF5-448E-871A-B42E5CC22175}" presName="node" presStyleLbl="node1" presStyleIdx="0" presStyleCnt="4">
        <dgm:presLayoutVars>
          <dgm:bulletEnabled val="1"/>
        </dgm:presLayoutVars>
      </dgm:prSet>
      <dgm:spPr/>
    </dgm:pt>
    <dgm:pt modelId="{2E32F0EC-8357-43B7-BDB3-EAB7AFE793D2}" type="pres">
      <dgm:prSet presAssocID="{6A05C514-CFF5-448E-871A-B42E5CC22175}" presName="spNode" presStyleCnt="0"/>
      <dgm:spPr/>
    </dgm:pt>
    <dgm:pt modelId="{D8E828BD-283B-4D6B-A122-E1A48B510F61}" type="pres">
      <dgm:prSet presAssocID="{FBD0D02F-4A54-405A-AD73-1D53FA1F8FC1}" presName="sibTrans" presStyleLbl="sibTrans1D1" presStyleIdx="0" presStyleCnt="4"/>
      <dgm:spPr/>
    </dgm:pt>
    <dgm:pt modelId="{D9499D91-8EF1-4186-A3E4-FAF798536BF8}" type="pres">
      <dgm:prSet presAssocID="{C849883D-4D6A-458A-A680-9C547ED97CAD}" presName="node" presStyleLbl="node1" presStyleIdx="1" presStyleCnt="4">
        <dgm:presLayoutVars>
          <dgm:bulletEnabled val="1"/>
        </dgm:presLayoutVars>
      </dgm:prSet>
      <dgm:spPr/>
    </dgm:pt>
    <dgm:pt modelId="{FB78C995-3F1E-4228-9020-A250B38E704D}" type="pres">
      <dgm:prSet presAssocID="{C849883D-4D6A-458A-A680-9C547ED97CAD}" presName="spNode" presStyleCnt="0"/>
      <dgm:spPr/>
    </dgm:pt>
    <dgm:pt modelId="{0782F78F-60DB-4975-8848-46F61BF2187D}" type="pres">
      <dgm:prSet presAssocID="{AB77EED4-BB1B-4066-A83A-CC0F3B9AFD6E}" presName="sibTrans" presStyleLbl="sibTrans1D1" presStyleIdx="1" presStyleCnt="4"/>
      <dgm:spPr/>
    </dgm:pt>
    <dgm:pt modelId="{470C116A-E17D-454C-98C1-589D1FFBE2D4}" type="pres">
      <dgm:prSet presAssocID="{8A4AC9D2-FD72-4985-A2A4-16A6D77148DC}" presName="node" presStyleLbl="node1" presStyleIdx="2" presStyleCnt="4">
        <dgm:presLayoutVars>
          <dgm:bulletEnabled val="1"/>
        </dgm:presLayoutVars>
      </dgm:prSet>
      <dgm:spPr/>
    </dgm:pt>
    <dgm:pt modelId="{86BB0B2D-5478-462A-89B6-A38970295E62}" type="pres">
      <dgm:prSet presAssocID="{8A4AC9D2-FD72-4985-A2A4-16A6D77148DC}" presName="spNode" presStyleCnt="0"/>
      <dgm:spPr/>
    </dgm:pt>
    <dgm:pt modelId="{F79E1209-87AA-45D3-ABD2-23FBCA3B9779}" type="pres">
      <dgm:prSet presAssocID="{E2C59D27-B4A4-400D-B506-7034E025E5B6}" presName="sibTrans" presStyleLbl="sibTrans1D1" presStyleIdx="2" presStyleCnt="4"/>
      <dgm:spPr/>
    </dgm:pt>
    <dgm:pt modelId="{A3D0BCB7-3589-4393-9645-0F24FFC39F37}" type="pres">
      <dgm:prSet presAssocID="{10E3F3AF-83F9-4D94-8958-BEC8FCFCB440}" presName="node" presStyleLbl="node1" presStyleIdx="3" presStyleCnt="4">
        <dgm:presLayoutVars>
          <dgm:bulletEnabled val="1"/>
        </dgm:presLayoutVars>
      </dgm:prSet>
      <dgm:spPr/>
    </dgm:pt>
    <dgm:pt modelId="{9691B003-BA86-4842-9EFC-F4DCFA62B71A}" type="pres">
      <dgm:prSet presAssocID="{10E3F3AF-83F9-4D94-8958-BEC8FCFCB440}" presName="spNode" presStyleCnt="0"/>
      <dgm:spPr/>
    </dgm:pt>
    <dgm:pt modelId="{DA4B2F50-8F3A-4BEF-9087-DC7B01C487E1}" type="pres">
      <dgm:prSet presAssocID="{B36DF033-9C81-4777-9893-A80D88A8D899}" presName="sibTrans" presStyleLbl="sibTrans1D1" presStyleIdx="3" presStyleCnt="4"/>
      <dgm:spPr/>
    </dgm:pt>
  </dgm:ptLst>
  <dgm:cxnLst>
    <dgm:cxn modelId="{2AB63C18-C41D-4B06-AA5C-2C258D2F8B01}" type="presOf" srcId="{54C2A5A2-2BF0-4927-AE08-F7D48301BD3D}" destId="{F1F95D83-AB96-45CB-BF41-4A7E7C1C13C0}" srcOrd="0" destOrd="0" presId="urn:microsoft.com/office/officeart/2005/8/layout/cycle6"/>
    <dgm:cxn modelId="{81067D4A-716E-4BB6-81F1-4BE3E1C84345}" srcId="{54C2A5A2-2BF0-4927-AE08-F7D48301BD3D}" destId="{8A4AC9D2-FD72-4985-A2A4-16A6D77148DC}" srcOrd="2" destOrd="0" parTransId="{0616C390-2E9F-48D8-8D28-1AA5999905D6}" sibTransId="{E2C59D27-B4A4-400D-B506-7034E025E5B6}"/>
    <dgm:cxn modelId="{4F1B1B59-D63F-4E83-B4E2-97A91B73CA56}" srcId="{54C2A5A2-2BF0-4927-AE08-F7D48301BD3D}" destId="{6A05C514-CFF5-448E-871A-B42E5CC22175}" srcOrd="0" destOrd="0" parTransId="{26DE74FB-265E-4BB2-8BEA-6AB4DC187BDD}" sibTransId="{FBD0D02F-4A54-405A-AD73-1D53FA1F8FC1}"/>
    <dgm:cxn modelId="{251CF988-9D06-43E1-B38E-346856BE3290}" type="presOf" srcId="{10E3F3AF-83F9-4D94-8958-BEC8FCFCB440}" destId="{A3D0BCB7-3589-4393-9645-0F24FFC39F37}" srcOrd="0" destOrd="0" presId="urn:microsoft.com/office/officeart/2005/8/layout/cycle6"/>
    <dgm:cxn modelId="{E1AD8499-87EF-44DF-8D11-8D2C81EBD978}" type="presOf" srcId="{E2C59D27-B4A4-400D-B506-7034E025E5B6}" destId="{F79E1209-87AA-45D3-ABD2-23FBCA3B9779}" srcOrd="0" destOrd="0" presId="urn:microsoft.com/office/officeart/2005/8/layout/cycle6"/>
    <dgm:cxn modelId="{03BAAEA0-F8CA-4147-8869-F8000CA27CC9}" type="presOf" srcId="{C849883D-4D6A-458A-A680-9C547ED97CAD}" destId="{D9499D91-8EF1-4186-A3E4-FAF798536BF8}" srcOrd="0" destOrd="0" presId="urn:microsoft.com/office/officeart/2005/8/layout/cycle6"/>
    <dgm:cxn modelId="{968A51A1-B31F-4AA1-BC49-F02D21F487C2}" srcId="{54C2A5A2-2BF0-4927-AE08-F7D48301BD3D}" destId="{10E3F3AF-83F9-4D94-8958-BEC8FCFCB440}" srcOrd="3" destOrd="0" parTransId="{3335F912-D800-4FFC-9A89-91E77CCD79B1}" sibTransId="{B36DF033-9C81-4777-9893-A80D88A8D899}"/>
    <dgm:cxn modelId="{CD3580A2-3F19-4989-88A0-9DB294DA5B69}" srcId="{54C2A5A2-2BF0-4927-AE08-F7D48301BD3D}" destId="{C849883D-4D6A-458A-A680-9C547ED97CAD}" srcOrd="1" destOrd="0" parTransId="{6609FFBC-14A9-4F87-B638-7CB8BB5BEC17}" sibTransId="{AB77EED4-BB1B-4066-A83A-CC0F3B9AFD6E}"/>
    <dgm:cxn modelId="{1D50D9B6-ACAF-4D45-B134-FFAB9C3A1427}" type="presOf" srcId="{AB77EED4-BB1B-4066-A83A-CC0F3B9AFD6E}" destId="{0782F78F-60DB-4975-8848-46F61BF2187D}" srcOrd="0" destOrd="0" presId="urn:microsoft.com/office/officeart/2005/8/layout/cycle6"/>
    <dgm:cxn modelId="{7A75B5D1-3BB1-4951-83B8-E2BB5CAE661A}" type="presOf" srcId="{6A05C514-CFF5-448E-871A-B42E5CC22175}" destId="{EE52971B-2F3A-4F83-B985-E21BD9695304}" srcOrd="0" destOrd="0" presId="urn:microsoft.com/office/officeart/2005/8/layout/cycle6"/>
    <dgm:cxn modelId="{AEA878E0-4314-48FF-8C86-4F31109E5498}" type="presOf" srcId="{FBD0D02F-4A54-405A-AD73-1D53FA1F8FC1}" destId="{D8E828BD-283B-4D6B-A122-E1A48B510F61}" srcOrd="0" destOrd="0" presId="urn:microsoft.com/office/officeart/2005/8/layout/cycle6"/>
    <dgm:cxn modelId="{DF6909EA-A52B-4EE7-9523-CD35B2917192}" type="presOf" srcId="{8A4AC9D2-FD72-4985-A2A4-16A6D77148DC}" destId="{470C116A-E17D-454C-98C1-589D1FFBE2D4}" srcOrd="0" destOrd="0" presId="urn:microsoft.com/office/officeart/2005/8/layout/cycle6"/>
    <dgm:cxn modelId="{E70DB4EC-E6CE-48C6-8857-159FF52FC13A}" type="presOf" srcId="{B36DF033-9C81-4777-9893-A80D88A8D899}" destId="{DA4B2F50-8F3A-4BEF-9087-DC7B01C487E1}" srcOrd="0" destOrd="0" presId="urn:microsoft.com/office/officeart/2005/8/layout/cycle6"/>
    <dgm:cxn modelId="{C530472C-1574-475C-A9BC-2770D6DA286C}" type="presParOf" srcId="{F1F95D83-AB96-45CB-BF41-4A7E7C1C13C0}" destId="{EE52971B-2F3A-4F83-B985-E21BD9695304}" srcOrd="0" destOrd="0" presId="urn:microsoft.com/office/officeart/2005/8/layout/cycle6"/>
    <dgm:cxn modelId="{D363A019-73A6-4909-9BE1-C3E002F74CBF}" type="presParOf" srcId="{F1F95D83-AB96-45CB-BF41-4A7E7C1C13C0}" destId="{2E32F0EC-8357-43B7-BDB3-EAB7AFE793D2}" srcOrd="1" destOrd="0" presId="urn:microsoft.com/office/officeart/2005/8/layout/cycle6"/>
    <dgm:cxn modelId="{B081BD4D-FAB5-484A-B5F8-749B1574BD47}" type="presParOf" srcId="{F1F95D83-AB96-45CB-BF41-4A7E7C1C13C0}" destId="{D8E828BD-283B-4D6B-A122-E1A48B510F61}" srcOrd="2" destOrd="0" presId="urn:microsoft.com/office/officeart/2005/8/layout/cycle6"/>
    <dgm:cxn modelId="{2D2C6204-52EC-4CFC-877E-7938F4862B63}" type="presParOf" srcId="{F1F95D83-AB96-45CB-BF41-4A7E7C1C13C0}" destId="{D9499D91-8EF1-4186-A3E4-FAF798536BF8}" srcOrd="3" destOrd="0" presId="urn:microsoft.com/office/officeart/2005/8/layout/cycle6"/>
    <dgm:cxn modelId="{F11C00B1-E791-47E2-BFB9-EC3E28B5F35F}" type="presParOf" srcId="{F1F95D83-AB96-45CB-BF41-4A7E7C1C13C0}" destId="{FB78C995-3F1E-4228-9020-A250B38E704D}" srcOrd="4" destOrd="0" presId="urn:microsoft.com/office/officeart/2005/8/layout/cycle6"/>
    <dgm:cxn modelId="{653DB1FE-B3E1-4C1E-8074-7C1C110B279E}" type="presParOf" srcId="{F1F95D83-AB96-45CB-BF41-4A7E7C1C13C0}" destId="{0782F78F-60DB-4975-8848-46F61BF2187D}" srcOrd="5" destOrd="0" presId="urn:microsoft.com/office/officeart/2005/8/layout/cycle6"/>
    <dgm:cxn modelId="{17730D96-DE84-407B-8ECE-8582EDE37E14}" type="presParOf" srcId="{F1F95D83-AB96-45CB-BF41-4A7E7C1C13C0}" destId="{470C116A-E17D-454C-98C1-589D1FFBE2D4}" srcOrd="6" destOrd="0" presId="urn:microsoft.com/office/officeart/2005/8/layout/cycle6"/>
    <dgm:cxn modelId="{39A2143A-525E-4502-A570-C537ED3803A9}" type="presParOf" srcId="{F1F95D83-AB96-45CB-BF41-4A7E7C1C13C0}" destId="{86BB0B2D-5478-462A-89B6-A38970295E62}" srcOrd="7" destOrd="0" presId="urn:microsoft.com/office/officeart/2005/8/layout/cycle6"/>
    <dgm:cxn modelId="{49788747-32D2-4752-8A98-973227CC71EF}" type="presParOf" srcId="{F1F95D83-AB96-45CB-BF41-4A7E7C1C13C0}" destId="{F79E1209-87AA-45D3-ABD2-23FBCA3B9779}" srcOrd="8" destOrd="0" presId="urn:microsoft.com/office/officeart/2005/8/layout/cycle6"/>
    <dgm:cxn modelId="{BFC5EEEA-2211-44C4-811C-6EF6F88E48B5}" type="presParOf" srcId="{F1F95D83-AB96-45CB-BF41-4A7E7C1C13C0}" destId="{A3D0BCB7-3589-4393-9645-0F24FFC39F37}" srcOrd="9" destOrd="0" presId="urn:microsoft.com/office/officeart/2005/8/layout/cycle6"/>
    <dgm:cxn modelId="{620FF54B-145C-433C-9265-E268844168FD}" type="presParOf" srcId="{F1F95D83-AB96-45CB-BF41-4A7E7C1C13C0}" destId="{9691B003-BA86-4842-9EFC-F4DCFA62B71A}" srcOrd="10" destOrd="0" presId="urn:microsoft.com/office/officeart/2005/8/layout/cycle6"/>
    <dgm:cxn modelId="{19323DEF-0F04-48FE-97EE-B38F6638D8F1}" type="presParOf" srcId="{F1F95D83-AB96-45CB-BF41-4A7E7C1C13C0}" destId="{DA4B2F50-8F3A-4BEF-9087-DC7B01C487E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2971B-2F3A-4F83-B985-E21BD9695304}">
      <dsp:nvSpPr>
        <dsp:cNvPr id="0" name=""/>
        <dsp:cNvSpPr/>
      </dsp:nvSpPr>
      <dsp:spPr>
        <a:xfrm>
          <a:off x="1798625" y="413"/>
          <a:ext cx="1400829" cy="91053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Behavioral Health Assessment</a:t>
          </a:r>
        </a:p>
      </dsp:txBody>
      <dsp:txXfrm>
        <a:off x="1843074" y="44862"/>
        <a:ext cx="1311931" cy="821641"/>
      </dsp:txXfrm>
    </dsp:sp>
    <dsp:sp modelId="{D8E828BD-283B-4D6B-A122-E1A48B510F6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214687" y="178380"/>
              </a:moveTo>
              <a:arcTo wR="1504184" hR="1504184" stAng="178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99D91-8EF1-4186-A3E4-FAF798536BF8}">
      <dsp:nvSpPr>
        <dsp:cNvPr id="0" name=""/>
        <dsp:cNvSpPr/>
      </dsp:nvSpPr>
      <dsp:spPr>
        <a:xfrm>
          <a:off x="3302809" y="1504597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</a:t>
          </a:r>
        </a:p>
      </dsp:txBody>
      <dsp:txXfrm>
        <a:off x="3347258" y="1549046"/>
        <a:ext cx="1311931" cy="821641"/>
      </dsp:txXfrm>
    </dsp:sp>
    <dsp:sp modelId="{0782F78F-60DB-4975-8848-46F61BF2187D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934317" y="1970327"/>
              </a:moveTo>
              <a:arcTo wR="1504184" hR="1504184" stAng="10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C116A-E17D-454C-98C1-589D1FFBE2D4}">
      <dsp:nvSpPr>
        <dsp:cNvPr id="0" name=""/>
        <dsp:cNvSpPr/>
      </dsp:nvSpPr>
      <dsp:spPr>
        <a:xfrm>
          <a:off x="1798625" y="3008781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Progress Notes</a:t>
          </a:r>
        </a:p>
      </dsp:txBody>
      <dsp:txXfrm>
        <a:off x="1843074" y="3053230"/>
        <a:ext cx="1311931" cy="821641"/>
      </dsp:txXfrm>
    </dsp:sp>
    <dsp:sp modelId="{F79E1209-87AA-45D3-ABD2-23FBCA3B9779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93680" y="2829987"/>
              </a:moveTo>
              <a:arcTo wR="1504184" hR="1504184" stAng="70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0BCB7-3589-4393-9645-0F24FFC39F37}">
      <dsp:nvSpPr>
        <dsp:cNvPr id="0" name=""/>
        <dsp:cNvSpPr/>
      </dsp:nvSpPr>
      <dsp:spPr>
        <a:xfrm>
          <a:off x="294441" y="1504597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 Updates</a:t>
          </a:r>
        </a:p>
      </dsp:txBody>
      <dsp:txXfrm>
        <a:off x="338890" y="1549046"/>
        <a:ext cx="1311931" cy="821641"/>
      </dsp:txXfrm>
    </dsp:sp>
    <dsp:sp modelId="{DA4B2F50-8F3A-4BEF-9087-DC7B01C487E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4051" y="1038040"/>
              </a:moveTo>
              <a:arcTo wR="1504184" hR="1504184" stAng="118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2971B-2F3A-4F83-B985-E21BD9695304}">
      <dsp:nvSpPr>
        <dsp:cNvPr id="0" name=""/>
        <dsp:cNvSpPr/>
      </dsp:nvSpPr>
      <dsp:spPr>
        <a:xfrm>
          <a:off x="1798625" y="413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Behavioral Health Assessment</a:t>
          </a:r>
        </a:p>
      </dsp:txBody>
      <dsp:txXfrm>
        <a:off x="1843074" y="44862"/>
        <a:ext cx="1311931" cy="821641"/>
      </dsp:txXfrm>
    </dsp:sp>
    <dsp:sp modelId="{D8E828BD-283B-4D6B-A122-E1A48B510F6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214687" y="178380"/>
              </a:moveTo>
              <a:arcTo wR="1504184" hR="1504184" stAng="178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99D91-8EF1-4186-A3E4-FAF798536BF8}">
      <dsp:nvSpPr>
        <dsp:cNvPr id="0" name=""/>
        <dsp:cNvSpPr/>
      </dsp:nvSpPr>
      <dsp:spPr>
        <a:xfrm>
          <a:off x="3302809" y="1504597"/>
          <a:ext cx="1400829" cy="91053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</a:t>
          </a:r>
        </a:p>
      </dsp:txBody>
      <dsp:txXfrm>
        <a:off x="3347258" y="1549046"/>
        <a:ext cx="1311931" cy="821641"/>
      </dsp:txXfrm>
    </dsp:sp>
    <dsp:sp modelId="{0782F78F-60DB-4975-8848-46F61BF2187D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934317" y="1970327"/>
              </a:moveTo>
              <a:arcTo wR="1504184" hR="1504184" stAng="10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C116A-E17D-454C-98C1-589D1FFBE2D4}">
      <dsp:nvSpPr>
        <dsp:cNvPr id="0" name=""/>
        <dsp:cNvSpPr/>
      </dsp:nvSpPr>
      <dsp:spPr>
        <a:xfrm>
          <a:off x="1798625" y="3008781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Progress Notes</a:t>
          </a:r>
        </a:p>
      </dsp:txBody>
      <dsp:txXfrm>
        <a:off x="1843074" y="3053230"/>
        <a:ext cx="1311931" cy="821641"/>
      </dsp:txXfrm>
    </dsp:sp>
    <dsp:sp modelId="{F79E1209-87AA-45D3-ABD2-23FBCA3B9779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93680" y="2829987"/>
              </a:moveTo>
              <a:arcTo wR="1504184" hR="1504184" stAng="70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0BCB7-3589-4393-9645-0F24FFC39F37}">
      <dsp:nvSpPr>
        <dsp:cNvPr id="0" name=""/>
        <dsp:cNvSpPr/>
      </dsp:nvSpPr>
      <dsp:spPr>
        <a:xfrm>
          <a:off x="294441" y="1504597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 Updates</a:t>
          </a:r>
        </a:p>
      </dsp:txBody>
      <dsp:txXfrm>
        <a:off x="338890" y="1549046"/>
        <a:ext cx="1311931" cy="821641"/>
      </dsp:txXfrm>
    </dsp:sp>
    <dsp:sp modelId="{DA4B2F50-8F3A-4BEF-9087-DC7B01C487E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4051" y="1038040"/>
              </a:moveTo>
              <a:arcTo wR="1504184" hR="1504184" stAng="118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2971B-2F3A-4F83-B985-E21BD9695304}">
      <dsp:nvSpPr>
        <dsp:cNvPr id="0" name=""/>
        <dsp:cNvSpPr/>
      </dsp:nvSpPr>
      <dsp:spPr>
        <a:xfrm>
          <a:off x="1798625" y="413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Behavioral Health Assessment</a:t>
          </a:r>
        </a:p>
      </dsp:txBody>
      <dsp:txXfrm>
        <a:off x="1843074" y="44862"/>
        <a:ext cx="1311931" cy="821641"/>
      </dsp:txXfrm>
    </dsp:sp>
    <dsp:sp modelId="{D8E828BD-283B-4D6B-A122-E1A48B510F6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214687" y="178380"/>
              </a:moveTo>
              <a:arcTo wR="1504184" hR="1504184" stAng="178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99D91-8EF1-4186-A3E4-FAF798536BF8}">
      <dsp:nvSpPr>
        <dsp:cNvPr id="0" name=""/>
        <dsp:cNvSpPr/>
      </dsp:nvSpPr>
      <dsp:spPr>
        <a:xfrm>
          <a:off x="3302809" y="1504597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</a:t>
          </a:r>
        </a:p>
      </dsp:txBody>
      <dsp:txXfrm>
        <a:off x="3347258" y="1549046"/>
        <a:ext cx="1311931" cy="821641"/>
      </dsp:txXfrm>
    </dsp:sp>
    <dsp:sp modelId="{0782F78F-60DB-4975-8848-46F61BF2187D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934317" y="1970327"/>
              </a:moveTo>
              <a:arcTo wR="1504184" hR="1504184" stAng="10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C116A-E17D-454C-98C1-589D1FFBE2D4}">
      <dsp:nvSpPr>
        <dsp:cNvPr id="0" name=""/>
        <dsp:cNvSpPr/>
      </dsp:nvSpPr>
      <dsp:spPr>
        <a:xfrm>
          <a:off x="1798625" y="3008781"/>
          <a:ext cx="1400829" cy="91053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Progress Notes</a:t>
          </a:r>
        </a:p>
      </dsp:txBody>
      <dsp:txXfrm>
        <a:off x="1843074" y="3053230"/>
        <a:ext cx="1311931" cy="821641"/>
      </dsp:txXfrm>
    </dsp:sp>
    <dsp:sp modelId="{F79E1209-87AA-45D3-ABD2-23FBCA3B9779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93680" y="2829987"/>
              </a:moveTo>
              <a:arcTo wR="1504184" hR="1504184" stAng="70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0BCB7-3589-4393-9645-0F24FFC39F37}">
      <dsp:nvSpPr>
        <dsp:cNvPr id="0" name=""/>
        <dsp:cNvSpPr/>
      </dsp:nvSpPr>
      <dsp:spPr>
        <a:xfrm>
          <a:off x="294441" y="1504597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 Updates</a:t>
          </a:r>
        </a:p>
      </dsp:txBody>
      <dsp:txXfrm>
        <a:off x="338890" y="1549046"/>
        <a:ext cx="1311931" cy="821641"/>
      </dsp:txXfrm>
    </dsp:sp>
    <dsp:sp modelId="{DA4B2F50-8F3A-4BEF-9087-DC7B01C487E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4051" y="1038040"/>
              </a:moveTo>
              <a:arcTo wR="1504184" hR="1504184" stAng="118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2971B-2F3A-4F83-B985-E21BD9695304}">
      <dsp:nvSpPr>
        <dsp:cNvPr id="0" name=""/>
        <dsp:cNvSpPr/>
      </dsp:nvSpPr>
      <dsp:spPr>
        <a:xfrm>
          <a:off x="1798625" y="413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Behavioral Health Assessment</a:t>
          </a:r>
        </a:p>
      </dsp:txBody>
      <dsp:txXfrm>
        <a:off x="1843074" y="44862"/>
        <a:ext cx="1311931" cy="821641"/>
      </dsp:txXfrm>
    </dsp:sp>
    <dsp:sp modelId="{D8E828BD-283B-4D6B-A122-E1A48B510F6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214687" y="178380"/>
              </a:moveTo>
              <a:arcTo wR="1504184" hR="1504184" stAng="178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99D91-8EF1-4186-A3E4-FAF798536BF8}">
      <dsp:nvSpPr>
        <dsp:cNvPr id="0" name=""/>
        <dsp:cNvSpPr/>
      </dsp:nvSpPr>
      <dsp:spPr>
        <a:xfrm>
          <a:off x="3302809" y="1504597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</a:t>
          </a:r>
        </a:p>
      </dsp:txBody>
      <dsp:txXfrm>
        <a:off x="3347258" y="1549046"/>
        <a:ext cx="1311931" cy="821641"/>
      </dsp:txXfrm>
    </dsp:sp>
    <dsp:sp modelId="{0782F78F-60DB-4975-8848-46F61BF2187D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2934317" y="1970327"/>
              </a:moveTo>
              <a:arcTo wR="1504184" hR="1504184" stAng="10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C116A-E17D-454C-98C1-589D1FFBE2D4}">
      <dsp:nvSpPr>
        <dsp:cNvPr id="0" name=""/>
        <dsp:cNvSpPr/>
      </dsp:nvSpPr>
      <dsp:spPr>
        <a:xfrm>
          <a:off x="1798625" y="3008781"/>
          <a:ext cx="1400829" cy="9105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Progress Notes</a:t>
          </a:r>
        </a:p>
      </dsp:txBody>
      <dsp:txXfrm>
        <a:off x="1843074" y="3053230"/>
        <a:ext cx="1311931" cy="821641"/>
      </dsp:txXfrm>
    </dsp:sp>
    <dsp:sp modelId="{F79E1209-87AA-45D3-ABD2-23FBCA3B9779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93680" y="2829987"/>
              </a:moveTo>
              <a:arcTo wR="1504184" hR="1504184" stAng="7091222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0BCB7-3589-4393-9645-0F24FFC39F37}">
      <dsp:nvSpPr>
        <dsp:cNvPr id="0" name=""/>
        <dsp:cNvSpPr/>
      </dsp:nvSpPr>
      <dsp:spPr>
        <a:xfrm>
          <a:off x="294441" y="1504597"/>
          <a:ext cx="1400829" cy="91053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tx1"/>
              </a:solidFill>
            </a:rPr>
            <a:t>Individual Service Plan Updates</a:t>
          </a:r>
        </a:p>
      </dsp:txBody>
      <dsp:txXfrm>
        <a:off x="338890" y="1549046"/>
        <a:ext cx="1311931" cy="821641"/>
      </dsp:txXfrm>
    </dsp:sp>
    <dsp:sp modelId="{DA4B2F50-8F3A-4BEF-9087-DC7B01C487E1}">
      <dsp:nvSpPr>
        <dsp:cNvPr id="0" name=""/>
        <dsp:cNvSpPr/>
      </dsp:nvSpPr>
      <dsp:spPr>
        <a:xfrm>
          <a:off x="994856" y="455682"/>
          <a:ext cx="3008368" cy="3008368"/>
        </a:xfrm>
        <a:custGeom>
          <a:avLst/>
          <a:gdLst/>
          <a:ahLst/>
          <a:cxnLst/>
          <a:rect l="0" t="0" r="0" b="0"/>
          <a:pathLst>
            <a:path>
              <a:moveTo>
                <a:pt x="74051" y="1038040"/>
              </a:moveTo>
              <a:arcTo wR="1504184" hR="1504184" stAng="11883184" swAng="2625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35021-44B0-488B-B624-A9559BCFF411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EABA-E65F-4AD4-B89B-B71B356C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1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12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19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15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1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71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39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89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05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38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59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5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0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82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53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352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720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107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80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94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191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148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58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381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895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030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79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C549F-D116-48E0-917B-71E84A798B30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7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2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62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1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14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64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EABA-E65F-4AD4-B89B-B71B356C96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7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15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6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4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60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3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4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1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1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C5A09EA-5CEF-4489-B4D2-49695F779435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8AD9B41-3F23-441C-B7C7-798CDDA92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0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llopes@kingcounty.gov" TargetMode="External"/><Relationship Id="rId7" Type="http://schemas.openxmlformats.org/officeDocument/2006/relationships/hyperlink" Target="mailto:acesa@kingcounty.gov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ouellette@kingcounty.gov" TargetMode="External"/><Relationship Id="rId5" Type="http://schemas.openxmlformats.org/officeDocument/2006/relationships/hyperlink" Target="mailto:clefler@kingcounty.gov" TargetMode="External"/><Relationship Id="rId4" Type="http://schemas.openxmlformats.org/officeDocument/2006/relationships/hyperlink" Target="mailto:Jamie.lee@kingcounty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773" y="1352207"/>
            <a:ext cx="10578164" cy="2616199"/>
          </a:xfrm>
        </p:spPr>
        <p:txBody>
          <a:bodyPr/>
          <a:lstStyle/>
          <a:p>
            <a:r>
              <a:rPr lang="en-US" dirty="0"/>
              <a:t>KCICN</a:t>
            </a:r>
            <a:br>
              <a:rPr lang="en-US" dirty="0"/>
            </a:br>
            <a:r>
              <a:rPr lang="en-US" dirty="0"/>
              <a:t>LEVEL OF CARE System </a:t>
            </a:r>
            <a:br>
              <a:rPr lang="en-US" dirty="0"/>
            </a:br>
            <a:r>
              <a:rPr lang="en-US" dirty="0"/>
              <a:t>Module 1: clinical staff and Supervisor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King County Behavioral Health and Recovery Division/</a:t>
            </a: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King County Integrated Care Network (KCICN)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521702-4264-4F30-B8B1-DAA899A5882F}"/>
              </a:ext>
            </a:extLst>
          </p:cNvPr>
          <p:cNvGrpSpPr/>
          <p:nvPr/>
        </p:nvGrpSpPr>
        <p:grpSpPr>
          <a:xfrm>
            <a:off x="9108053" y="6051354"/>
            <a:ext cx="2932982" cy="533223"/>
            <a:chOff x="7666007" y="5940514"/>
            <a:chExt cx="3910642" cy="710964"/>
          </a:xfrm>
        </p:grpSpPr>
        <p:pic>
          <p:nvPicPr>
            <p:cNvPr id="5" name="Picture 4" descr="new_vertical_logo">
              <a:extLst>
                <a:ext uri="{FF2B5EF4-FFF2-40B4-BE49-F238E27FC236}">
                  <a16:creationId xmlns:a16="http://schemas.microsoft.com/office/drawing/2014/main" id="{2411657F-5018-4D9D-AA0A-E598C8166E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6007" y="5949486"/>
              <a:ext cx="914400" cy="7019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34EBAA-9F28-471E-8589-88498889E6E1}"/>
                </a:ext>
              </a:extLst>
            </p:cNvPr>
            <p:cNvSpPr txBox="1"/>
            <p:nvPr/>
          </p:nvSpPr>
          <p:spPr>
            <a:xfrm>
              <a:off x="8669545" y="5940514"/>
              <a:ext cx="29071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Behavioral Health and Recovery Division</a:t>
              </a:r>
            </a:p>
            <a:p>
              <a:r>
                <a:rPr lang="en-US" sz="900" dirty="0"/>
                <a:t>Department of </a:t>
              </a:r>
            </a:p>
            <a:p>
              <a:r>
                <a:rPr lang="en-US" sz="900" dirty="0"/>
                <a:t>Community and Human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0831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815" y="2386744"/>
            <a:ext cx="11160370" cy="1645920"/>
          </a:xfrm>
        </p:spPr>
        <p:txBody>
          <a:bodyPr/>
          <a:lstStyle/>
          <a:p>
            <a:r>
              <a:rPr lang="en-US" dirty="0"/>
              <a:t>What is the new level of care system?</a:t>
            </a:r>
          </a:p>
        </p:txBody>
      </p:sp>
    </p:spTree>
    <p:extLst>
      <p:ext uri="{BB962C8B-B14F-4D97-AF65-F5344CB8AC3E}">
        <p14:creationId xmlns:p14="http://schemas.microsoft.com/office/powerpoint/2010/main" val="118490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levels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Level of Care determined by LOCUS/CALOCUS (agency) and other clinical risk factors (data driven)</a:t>
            </a:r>
          </a:p>
          <a:p>
            <a:pPr lvl="1"/>
            <a:r>
              <a:rPr lang="en-US" sz="1900" b="1" dirty="0"/>
              <a:t>Population Health Stratification Model</a:t>
            </a:r>
          </a:p>
          <a:p>
            <a:r>
              <a:rPr lang="en-US" sz="1900" dirty="0"/>
              <a:t>Service intensity expectations and payment depend on assigned level of care:</a:t>
            </a:r>
          </a:p>
          <a:p>
            <a:pPr lvl="1"/>
            <a:r>
              <a:rPr lang="en-US" sz="1900" dirty="0"/>
              <a:t>Low</a:t>
            </a:r>
          </a:p>
          <a:p>
            <a:pPr lvl="1"/>
            <a:r>
              <a:rPr lang="en-US" sz="1900" dirty="0"/>
              <a:t>Medium</a:t>
            </a:r>
          </a:p>
          <a:p>
            <a:pPr lvl="1"/>
            <a:r>
              <a:rPr lang="en-US" sz="1900" dirty="0"/>
              <a:t>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3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239" y="870986"/>
            <a:ext cx="8887522" cy="1188720"/>
          </a:xfrm>
        </p:spPr>
        <p:txBody>
          <a:bodyPr/>
          <a:lstStyle/>
          <a:p>
            <a:r>
              <a:rPr lang="en-US" dirty="0"/>
              <a:t>Population health stratification (PHS)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526532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Population Health Stratification Model</a:t>
            </a:r>
            <a:r>
              <a:rPr lang="en-US" dirty="0"/>
              <a:t> uses data on:</a:t>
            </a:r>
          </a:p>
          <a:p>
            <a:pPr lvl="1"/>
            <a:r>
              <a:rPr lang="en-US" dirty="0"/>
              <a:t>Acute Care Utilization</a:t>
            </a:r>
          </a:p>
          <a:p>
            <a:pPr lvl="1"/>
            <a:r>
              <a:rPr lang="en-US" dirty="0"/>
              <a:t>Social Determinants of Health </a:t>
            </a:r>
          </a:p>
          <a:p>
            <a:pPr lvl="1"/>
            <a:r>
              <a:rPr lang="en-US" dirty="0"/>
              <a:t>Chronic Conditions</a:t>
            </a:r>
          </a:p>
          <a:p>
            <a:pPr lvl="1"/>
            <a:r>
              <a:rPr lang="en-US" dirty="0"/>
              <a:t>Clinical Assessments (LOCUS/CALOCUS)</a:t>
            </a:r>
            <a:endParaRPr lang="en-US" b="1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67930E3-582A-4130-80FB-3F3F128E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77229"/>
              </p:ext>
            </p:extLst>
          </p:nvPr>
        </p:nvGraphicFramePr>
        <p:xfrm>
          <a:off x="3328684" y="4648904"/>
          <a:ext cx="5534632" cy="152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316">
                  <a:extLst>
                    <a:ext uri="{9D8B030D-6E8A-4147-A177-3AD203B41FA5}">
                      <a16:colId xmlns:a16="http://schemas.microsoft.com/office/drawing/2014/main" val="2079893876"/>
                    </a:ext>
                  </a:extLst>
                </a:gridCol>
                <a:gridCol w="2767316">
                  <a:extLst>
                    <a:ext uri="{9D8B030D-6E8A-4147-A177-3AD203B41FA5}">
                      <a16:colId xmlns:a16="http://schemas.microsoft.com/office/drawing/2014/main" val="29545099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MENTAL HEALTH LEVELS OF CARE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87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0-4 total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5241"/>
                  </a:ext>
                </a:extLst>
              </a:tr>
              <a:tr h="4083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5-10 total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783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11+ total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59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0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923C47-D289-4D03-A793-AF311382D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87060"/>
              </p:ext>
            </p:extLst>
          </p:nvPr>
        </p:nvGraphicFramePr>
        <p:xfrm>
          <a:off x="90433" y="97423"/>
          <a:ext cx="11997733" cy="673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9052">
                  <a:extLst>
                    <a:ext uri="{9D8B030D-6E8A-4147-A177-3AD203B41FA5}">
                      <a16:colId xmlns:a16="http://schemas.microsoft.com/office/drawing/2014/main" val="2235527682"/>
                    </a:ext>
                  </a:extLst>
                </a:gridCol>
                <a:gridCol w="5988681">
                  <a:extLst>
                    <a:ext uri="{9D8B030D-6E8A-4147-A177-3AD203B41FA5}">
                      <a16:colId xmlns:a16="http://schemas.microsoft.com/office/drawing/2014/main" val="822783618"/>
                    </a:ext>
                  </a:extLst>
                </a:gridCol>
              </a:tblGrid>
              <a:tr h="6714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PHS MODEL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– ADULT MENTAL HEALTH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383045"/>
                  </a:ext>
                </a:extLst>
              </a:tr>
              <a:tr h="358304"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Acute care utilization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913682"/>
                  </a:ext>
                </a:extLst>
              </a:tr>
              <a:tr h="10509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/>
                        <a:t>Hospitalization or ED visits, SUD withdrawal management, ITA, SUD residential (all causes) in last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0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= 0 points</a:t>
                      </a:r>
                    </a:p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ym typeface="Wingdings" panose="05000000000000000000" pitchFamily="2" charset="2"/>
                        </a:rPr>
                        <a:t>1-2 = 1 point</a:t>
                      </a:r>
                      <a:endParaRPr lang="en-US" sz="1600" dirty="0"/>
                    </a:p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3-5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= 5 points</a:t>
                      </a:r>
                      <a:endParaRPr lang="en-US" sz="1600" dirty="0"/>
                    </a:p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6+ =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 11 points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1357"/>
                  </a:ext>
                </a:extLst>
              </a:tr>
              <a:tr h="358304">
                <a:tc gridSpan="2">
                  <a:txBody>
                    <a:bodyPr/>
                    <a:lstStyle/>
                    <a:p>
                      <a:r>
                        <a:rPr lang="en-US" sz="1600" b="1" dirty="0"/>
                        <a:t>Social determinants of health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842980"/>
                  </a:ext>
                </a:extLst>
              </a:tr>
              <a:tr h="570509">
                <a:tc>
                  <a:txBody>
                    <a:bodyPr/>
                    <a:lstStyle/>
                    <a:p>
                      <a:r>
                        <a:rPr lang="en-US" sz="1600" i="1" dirty="0"/>
                        <a:t>Housing stability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Stable housing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= 0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ym typeface="Wingdings" panose="05000000000000000000" pitchFamily="2" charset="2"/>
                        </a:rPr>
                        <a:t>Homeless = 7 points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78439"/>
                  </a:ext>
                </a:extLst>
              </a:tr>
              <a:tr h="810724">
                <a:tc>
                  <a:txBody>
                    <a:bodyPr/>
                    <a:lstStyle/>
                    <a:p>
                      <a:r>
                        <a:rPr lang="en-US" sz="1600" i="1" dirty="0"/>
                        <a:t>Jail utilization (all types of incarceration)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None in last 6 months = 0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1-2 incarcerations in last 6 months = 2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3+ incarcerations in last 6 months =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75977"/>
                  </a:ext>
                </a:extLst>
              </a:tr>
              <a:tr h="516865">
                <a:tc>
                  <a:txBody>
                    <a:bodyPr/>
                    <a:lstStyle/>
                    <a:p>
                      <a:r>
                        <a:rPr lang="en-US" sz="1600" i="1" dirty="0"/>
                        <a:t>Jail length of stay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Any one incarceration &gt;2 consecutive years in last 5 years = 1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3478"/>
                  </a:ext>
                </a:extLst>
              </a:tr>
              <a:tr h="358304">
                <a:tc gridSpan="2">
                  <a:txBody>
                    <a:bodyPr/>
                    <a:lstStyle/>
                    <a:p>
                      <a:r>
                        <a:rPr lang="en-US" sz="1600" b="1" i="0" dirty="0"/>
                        <a:t>Chronic conditions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5911"/>
                  </a:ext>
                </a:extLst>
              </a:tr>
              <a:tr h="810724">
                <a:tc>
                  <a:txBody>
                    <a:bodyPr/>
                    <a:lstStyle/>
                    <a:p>
                      <a:r>
                        <a:rPr lang="en-US" sz="1600" i="1" dirty="0"/>
                        <a:t>Presence of diabetes, cardiovascular disease, asthma, or COPD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None of these conditions = 0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 of these conditions = 2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2+ conditions = 3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83296"/>
                  </a:ext>
                </a:extLst>
              </a:tr>
              <a:tr h="358304">
                <a:tc gridSpan="2">
                  <a:txBody>
                    <a:bodyPr/>
                    <a:lstStyle/>
                    <a:p>
                      <a:r>
                        <a:rPr lang="en-US" sz="1600" b="1" i="0" dirty="0"/>
                        <a:t>Assessments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09348"/>
                  </a:ext>
                </a:extLst>
              </a:tr>
              <a:tr h="810724">
                <a:tc>
                  <a:txBody>
                    <a:bodyPr/>
                    <a:lstStyle/>
                    <a:p>
                      <a:r>
                        <a:rPr lang="en-US" sz="1600" i="1" dirty="0"/>
                        <a:t>LOCUS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13 and below = 1 point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14-16 = 4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17+ = 8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27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9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4BD1FB94-CC9C-4B2D-8069-66550E604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40751"/>
              </p:ext>
            </p:extLst>
          </p:nvPr>
        </p:nvGraphicFramePr>
        <p:xfrm>
          <a:off x="160774" y="100482"/>
          <a:ext cx="11887200" cy="664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8575">
                  <a:extLst>
                    <a:ext uri="{9D8B030D-6E8A-4147-A177-3AD203B41FA5}">
                      <a16:colId xmlns:a16="http://schemas.microsoft.com/office/drawing/2014/main" val="2235527682"/>
                    </a:ext>
                  </a:extLst>
                </a:gridCol>
                <a:gridCol w="5948625">
                  <a:extLst>
                    <a:ext uri="{9D8B030D-6E8A-4147-A177-3AD203B41FA5}">
                      <a16:colId xmlns:a16="http://schemas.microsoft.com/office/drawing/2014/main" val="3384539600"/>
                    </a:ext>
                  </a:extLst>
                </a:gridCol>
              </a:tblGrid>
              <a:tr h="7312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PHS MODEL – CHILD/YOUTH MENTAL HEALTH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73547"/>
                  </a:ext>
                </a:extLst>
              </a:tr>
              <a:tr h="458116"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Acute care utilization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913682"/>
                  </a:ext>
                </a:extLst>
              </a:tr>
              <a:tr h="1227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/>
                        <a:t>Hospitalization or ED visits, SUD withdrawal management, ITA, SUD residential (all causes) in last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0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= 0 points</a:t>
                      </a:r>
                    </a:p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ym typeface="Wingdings" panose="05000000000000000000" pitchFamily="2" charset="2"/>
                        </a:rPr>
                        <a:t>1-2 = 5 points</a:t>
                      </a:r>
                      <a:endParaRPr lang="en-US" sz="1600" dirty="0"/>
                    </a:p>
                    <a:p>
                      <a:pPr marL="111125" lvl="0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3-5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= 11 points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1357"/>
                  </a:ext>
                </a:extLst>
              </a:tr>
              <a:tr h="465896">
                <a:tc gridSpan="2">
                  <a:txBody>
                    <a:bodyPr/>
                    <a:lstStyle/>
                    <a:p>
                      <a:r>
                        <a:rPr lang="en-US" sz="1600" b="1" dirty="0"/>
                        <a:t>Social determinants of health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842980"/>
                  </a:ext>
                </a:extLst>
              </a:tr>
              <a:tr h="908498">
                <a:tc>
                  <a:txBody>
                    <a:bodyPr/>
                    <a:lstStyle/>
                    <a:p>
                      <a:r>
                        <a:rPr lang="en-US" sz="1600" i="1" dirty="0"/>
                        <a:t>Foster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No history of foster care = 0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History or current foster care = 3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78439"/>
                  </a:ext>
                </a:extLst>
              </a:tr>
              <a:tr h="465896">
                <a:tc gridSpan="2">
                  <a:txBody>
                    <a:bodyPr/>
                    <a:lstStyle/>
                    <a:p>
                      <a:r>
                        <a:rPr lang="en-US" sz="1600" b="1" i="0" dirty="0"/>
                        <a:t>Chronic conditions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5911"/>
                  </a:ext>
                </a:extLst>
              </a:tr>
              <a:tr h="959279">
                <a:tc>
                  <a:txBody>
                    <a:bodyPr/>
                    <a:lstStyle/>
                    <a:p>
                      <a:r>
                        <a:rPr lang="en-US" sz="1600" i="1" dirty="0"/>
                        <a:t>Presence of diabetes, cardiovascular disease, asthma, or COPD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None of these conditions = 0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 of these conditions = 2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2+ conditions = 3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83296"/>
                  </a:ext>
                </a:extLst>
              </a:tr>
              <a:tr h="465896">
                <a:tc gridSpan="2">
                  <a:txBody>
                    <a:bodyPr/>
                    <a:lstStyle/>
                    <a:p>
                      <a:r>
                        <a:rPr lang="en-US" sz="1600" b="1" i="0" dirty="0"/>
                        <a:t>Assessments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09348"/>
                  </a:ext>
                </a:extLst>
              </a:tr>
              <a:tr h="959279">
                <a:tc>
                  <a:txBody>
                    <a:bodyPr/>
                    <a:lstStyle/>
                    <a:p>
                      <a:r>
                        <a:rPr lang="en-US" sz="1600" i="1" dirty="0"/>
                        <a:t>CALOCUS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13 and below = 1 point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14-16 = 5 points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17+ = 11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27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104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PHS Data agencies are responsible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4229" y="2826303"/>
            <a:ext cx="4224879" cy="3101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Adult</a:t>
            </a:r>
          </a:p>
          <a:p>
            <a:r>
              <a:rPr lang="en-US" sz="2200" dirty="0"/>
              <a:t>Housing data</a:t>
            </a:r>
          </a:p>
          <a:p>
            <a:r>
              <a:rPr lang="en-US" sz="2200" dirty="0"/>
              <a:t>LOCUS</a:t>
            </a:r>
          </a:p>
          <a:p>
            <a:r>
              <a:rPr lang="en-US" sz="2200" dirty="0"/>
              <a:t>Chronic conditions (Conditions at Assessment) – </a:t>
            </a:r>
            <a:r>
              <a:rPr lang="en-US" sz="2200" i="1" dirty="0"/>
              <a:t>optional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2826303"/>
            <a:ext cx="4270247" cy="310198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Child/Youth</a:t>
            </a:r>
          </a:p>
          <a:p>
            <a:r>
              <a:rPr lang="en-US" sz="2200" dirty="0"/>
              <a:t>Foster Care (Housing Data) </a:t>
            </a:r>
          </a:p>
          <a:p>
            <a:r>
              <a:rPr lang="en-US" sz="2200" dirty="0"/>
              <a:t>CALOCUS</a:t>
            </a:r>
          </a:p>
          <a:p>
            <a:r>
              <a:rPr lang="en-US" sz="2200" dirty="0"/>
              <a:t>Chronic conditions (Conditions at Assessment) – </a:t>
            </a:r>
            <a:r>
              <a:rPr lang="en-US" sz="2200" i="1" dirty="0"/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173802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Level of care is assigned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Level of Care is assigned at intake (within 5 business days of all data information being submitted).</a:t>
            </a:r>
          </a:p>
          <a:p>
            <a:r>
              <a:rPr lang="en-US" sz="2400" dirty="0"/>
              <a:t>The PHS is rerun every quarter, so there is the possibility the level of care could change.</a:t>
            </a:r>
          </a:p>
        </p:txBody>
      </p:sp>
    </p:spTree>
    <p:extLst>
      <p:ext uri="{BB962C8B-B14F-4D97-AF65-F5344CB8AC3E}">
        <p14:creationId xmlns:p14="http://schemas.microsoft.com/office/powerpoint/2010/main" val="3137686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are my responsibilities in the new system?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7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level of care will impact your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70233"/>
            <a:ext cx="7729728" cy="5812221"/>
          </a:xfrm>
        </p:spPr>
        <p:txBody>
          <a:bodyPr>
            <a:noAutofit/>
          </a:bodyPr>
          <a:lstStyle/>
          <a:p>
            <a:r>
              <a:rPr lang="en-US" sz="2400" dirty="0"/>
              <a:t>Past Tier Model: paid on </a:t>
            </a:r>
            <a:r>
              <a:rPr lang="en-US" sz="2400" b="1" i="1" dirty="0"/>
              <a:t>Case Rates</a:t>
            </a:r>
          </a:p>
          <a:p>
            <a:r>
              <a:rPr lang="en-US" sz="2400" dirty="0"/>
              <a:t>In many other part of the State, Behavioral Health now is paid as </a:t>
            </a:r>
            <a:r>
              <a:rPr lang="en-US" sz="2400" b="1" i="1" dirty="0"/>
              <a:t>Fee for Service </a:t>
            </a:r>
            <a:r>
              <a:rPr lang="en-US" sz="2400" dirty="0"/>
              <a:t>– only get paid for the Medicaid encounterable services you provide. </a:t>
            </a:r>
          </a:p>
          <a:p>
            <a:r>
              <a:rPr lang="en-US" sz="2400" dirty="0"/>
              <a:t>New Level of Care System: will pay a </a:t>
            </a:r>
            <a:r>
              <a:rPr lang="en-US" sz="2400" b="1" i="1" dirty="0"/>
              <a:t>case</a:t>
            </a:r>
            <a:r>
              <a:rPr lang="en-US" sz="2400" dirty="0"/>
              <a:t> </a:t>
            </a:r>
            <a:r>
              <a:rPr lang="en-US" sz="2400" b="1" i="1" dirty="0"/>
              <a:t>rate based on Level of Care that is adjusted based on actual utilization hours </a:t>
            </a:r>
            <a:r>
              <a:rPr lang="en-US" sz="2400" i="1" dirty="0"/>
              <a:t>(hours of Medicaid encounterable services you provide).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Your services impact payment!</a:t>
            </a:r>
          </a:p>
        </p:txBody>
      </p:sp>
    </p:spTree>
    <p:extLst>
      <p:ext uri="{BB962C8B-B14F-4D97-AF65-F5344CB8AC3E}">
        <p14:creationId xmlns:p14="http://schemas.microsoft.com/office/powerpoint/2010/main" val="21770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522297"/>
            <a:ext cx="7729728" cy="310198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Expected </a:t>
            </a:r>
            <a:r>
              <a:rPr lang="en-US" sz="2000" dirty="0">
                <a:solidFill>
                  <a:schemeClr val="tx1"/>
                </a:solidFill>
              </a:rPr>
              <a:t>utilization hours are determined by assigned level of care.</a:t>
            </a:r>
            <a:endParaRPr lang="en-US" sz="2000" dirty="0"/>
          </a:p>
          <a:p>
            <a:r>
              <a:rPr lang="en-US" sz="2000" dirty="0"/>
              <a:t>Services prescribed in Individual Service Plan (ISP) should align with level of care.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09A300F-80BA-44D3-84AA-01905D1E6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07409"/>
              </p:ext>
            </p:extLst>
          </p:nvPr>
        </p:nvGraphicFramePr>
        <p:xfrm>
          <a:off x="1066800" y="3927001"/>
          <a:ext cx="1005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7388423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905586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LEVEL OF CARE (ADULT/PEDS)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UTILIZATION HOURS/MONTH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1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7.0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prev. 7.5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68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2.5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matches</a:t>
                      </a:r>
                      <a:r>
                        <a:rPr lang="en-US" i="1" baseline="0" dirty="0"/>
                        <a:t> previous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792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1.5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prev. 1.25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92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12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7090-128A-42F0-A064-9094EDC2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E2059-2E11-49B5-9408-3DB45D7CF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training will focus on the provider-level considerations and what changes a clinician/provider may experience in the new KCICN payment system </a:t>
            </a:r>
          </a:p>
          <a:p>
            <a:r>
              <a:rPr lang="en-US" dirty="0"/>
              <a:t>Review of past tier system </a:t>
            </a:r>
          </a:p>
          <a:p>
            <a:r>
              <a:rPr lang="en-US" dirty="0"/>
              <a:t>Why this change is happening</a:t>
            </a:r>
          </a:p>
          <a:p>
            <a:r>
              <a:rPr lang="en-US" dirty="0"/>
              <a:t>Overview of new system</a:t>
            </a:r>
          </a:p>
          <a:p>
            <a:r>
              <a:rPr lang="en-US" dirty="0"/>
              <a:t>Clinician responsibilities in the new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14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 hours AND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31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Why do utilization hours matter?</a:t>
            </a:r>
          </a:p>
          <a:p>
            <a:r>
              <a:rPr lang="en-US" sz="2000" dirty="0"/>
              <a:t>Payment will be based on actual vs. expected hours (</a:t>
            </a:r>
            <a:r>
              <a:rPr lang="en-US" sz="2000" b="1" dirty="0"/>
              <a:t>Service Delivery Adherence </a:t>
            </a:r>
            <a:r>
              <a:rPr lang="en-US" sz="2000" dirty="0"/>
              <a:t>or </a:t>
            </a:r>
            <a:r>
              <a:rPr lang="en-US" sz="2000" b="1" dirty="0"/>
              <a:t>SDA</a:t>
            </a:r>
            <a:r>
              <a:rPr lang="en-US" sz="2000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804045-9874-4B4E-BC49-F558E4A7D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73117"/>
              </p:ext>
            </p:extLst>
          </p:nvPr>
        </p:nvGraphicFramePr>
        <p:xfrm>
          <a:off x="1753695" y="4140708"/>
          <a:ext cx="868461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2305">
                  <a:extLst>
                    <a:ext uri="{9D8B030D-6E8A-4147-A177-3AD203B41FA5}">
                      <a16:colId xmlns:a16="http://schemas.microsoft.com/office/drawing/2014/main" val="1179112646"/>
                    </a:ext>
                  </a:extLst>
                </a:gridCol>
                <a:gridCol w="4342305">
                  <a:extLst>
                    <a:ext uri="{9D8B030D-6E8A-4147-A177-3AD203B41FA5}">
                      <a16:colId xmlns:a16="http://schemas.microsoft.com/office/drawing/2014/main" val="1232138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SERVICE DELIVERY ADHERENCE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107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service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 payment for level of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11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Fewer than expected service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Decreased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91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Grace period of decreased payment before payment 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108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53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Verify level of care so you know the target.</a:t>
            </a:r>
          </a:p>
          <a:p>
            <a:r>
              <a:rPr lang="en-US" sz="2000" dirty="0"/>
              <a:t>Review ISP for appropriate interventions so not over serving or under serving.</a:t>
            </a:r>
          </a:p>
          <a:p>
            <a:r>
              <a:rPr lang="en-US" sz="2000" dirty="0"/>
              <a:t>Review plan with individual.</a:t>
            </a:r>
          </a:p>
          <a:p>
            <a:r>
              <a:rPr lang="en-US" sz="2000" dirty="0"/>
              <a:t>All service types are weighted the same towards </a:t>
            </a:r>
          </a:p>
          <a:p>
            <a:pPr marL="0" indent="0">
              <a:buNone/>
            </a:pPr>
            <a:r>
              <a:rPr lang="en-US" sz="2000" dirty="0"/>
              <a:t>   utilization hours (all SERI codes count the same)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2016-11-07-hit-organizations-for-interoperability | Martinsvill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195" y="3969746"/>
            <a:ext cx="3853717" cy="237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black">
          <a:xfrm>
            <a:off x="2383536" y="11170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How do I meet SDA Expectations?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2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meet SDA Expectations?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23135"/>
            <a:ext cx="7589051" cy="3555634"/>
          </a:xfrm>
        </p:spPr>
        <p:txBody>
          <a:bodyPr>
            <a:normAutofit/>
          </a:bodyPr>
          <a:lstStyle/>
          <a:p>
            <a:r>
              <a:rPr lang="en-US" sz="2000" dirty="0"/>
              <a:t>Potential interventions for providing whole person care:	</a:t>
            </a:r>
          </a:p>
          <a:p>
            <a:pPr lvl="3"/>
            <a:r>
              <a:rPr lang="en-US" sz="2000" dirty="0"/>
              <a:t>Care Coordination with family, health care providers, other service providers (housing, employment, DSHS, school, DOC)</a:t>
            </a:r>
          </a:p>
          <a:p>
            <a:pPr lvl="3"/>
            <a:r>
              <a:rPr lang="en-US" sz="2000" dirty="0"/>
              <a:t>Individual and Family Therapy, Psychoeducation and Therapy Groups, Case Management Services</a:t>
            </a:r>
          </a:p>
          <a:p>
            <a:pPr lvl="3"/>
            <a:r>
              <a:rPr lang="en-US" sz="2000" dirty="0"/>
              <a:t>Peer services</a:t>
            </a:r>
          </a:p>
          <a:p>
            <a:pPr lvl="3"/>
            <a:r>
              <a:rPr lang="en-US" sz="2000" dirty="0"/>
              <a:t>Crisis Prevention and Crisis Response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69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9" y="543587"/>
            <a:ext cx="7729728" cy="1188720"/>
          </a:xfrm>
        </p:spPr>
        <p:txBody>
          <a:bodyPr/>
          <a:lstStyle/>
          <a:p>
            <a:r>
              <a:rPr lang="en-US" dirty="0"/>
              <a:t>Matching </a:t>
            </a:r>
            <a:r>
              <a:rPr lang="en-US" dirty="0" err="1"/>
              <a:t>sda</a:t>
            </a:r>
            <a:r>
              <a:rPr lang="en-US" dirty="0"/>
              <a:t> expectations to the </a:t>
            </a:r>
            <a:r>
              <a:rPr lang="en-US" dirty="0" err="1"/>
              <a:t>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5789" y="2114552"/>
            <a:ext cx="7729728" cy="4199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What if I’m working on the ISP and think the assigned level of care and SDA expectations are…</a:t>
            </a:r>
          </a:p>
          <a:p>
            <a:endParaRPr lang="en-US" sz="1000" b="1" dirty="0"/>
          </a:p>
          <a:p>
            <a:r>
              <a:rPr lang="en-US" b="1" dirty="0"/>
              <a:t>Too High?</a:t>
            </a:r>
          </a:p>
          <a:p>
            <a:pPr lvl="1"/>
            <a:r>
              <a:rPr lang="en-US" sz="1800" dirty="0"/>
              <a:t>What makes their population health stratification points so high?</a:t>
            </a:r>
          </a:p>
          <a:p>
            <a:pPr lvl="2"/>
            <a:r>
              <a:rPr lang="en-US" sz="1800" dirty="0"/>
              <a:t>Understand the report that identifies why the client is assessing so high. </a:t>
            </a:r>
          </a:p>
          <a:p>
            <a:pPr lvl="1"/>
            <a:r>
              <a:rPr lang="en-US" sz="1800" dirty="0"/>
              <a:t>What identified need am I missing?  </a:t>
            </a:r>
          </a:p>
          <a:p>
            <a:r>
              <a:rPr lang="en-US" b="1" dirty="0"/>
              <a:t>Too Low?  </a:t>
            </a:r>
          </a:p>
          <a:p>
            <a:pPr lvl="1"/>
            <a:r>
              <a:rPr lang="en-US" sz="1800" dirty="0"/>
              <a:t>Are the services I am providing medically necessary? </a:t>
            </a:r>
          </a:p>
          <a:p>
            <a:pPr lvl="2"/>
            <a:r>
              <a:rPr lang="en-US" sz="1800" dirty="0"/>
              <a:t>Am I potentially overserving a client who doesn’t need it?</a:t>
            </a:r>
          </a:p>
          <a:p>
            <a:pPr lvl="1"/>
            <a:r>
              <a:rPr lang="en-US" sz="1800" dirty="0"/>
              <a:t>Would referrals to other services be helpful? </a:t>
            </a:r>
          </a:p>
        </p:txBody>
      </p:sp>
    </p:spTree>
    <p:extLst>
      <p:ext uri="{BB962C8B-B14F-4D97-AF65-F5344CB8AC3E}">
        <p14:creationId xmlns:p14="http://schemas.microsoft.com/office/powerpoint/2010/main" val="1911332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Outreach and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02466"/>
          </a:xfrm>
        </p:spPr>
        <p:txBody>
          <a:bodyPr>
            <a:noAutofit/>
          </a:bodyPr>
          <a:lstStyle/>
          <a:p>
            <a:r>
              <a:rPr lang="en-US" dirty="0"/>
              <a:t>Will be important to maintain contact and maintain client’s level of service </a:t>
            </a:r>
          </a:p>
          <a:p>
            <a:pPr lvl="1"/>
            <a:r>
              <a:rPr lang="en-US" sz="1800" dirty="0"/>
              <a:t>Letters and phone calls</a:t>
            </a:r>
          </a:p>
          <a:p>
            <a:pPr lvl="1"/>
            <a:r>
              <a:rPr lang="en-US" sz="1800" dirty="0"/>
              <a:t>Outreach to home and community</a:t>
            </a:r>
          </a:p>
          <a:p>
            <a:pPr lvl="1"/>
            <a:r>
              <a:rPr lang="en-US" sz="1800" dirty="0"/>
              <a:t>Have ROIs signed for collateral contacts and natural supports – Primary Care Doctor, Probation Officer, friends and family</a:t>
            </a:r>
          </a:p>
          <a:p>
            <a:r>
              <a:rPr lang="en-US" dirty="0"/>
              <a:t>If someone isn’t engaging – why? </a:t>
            </a:r>
          </a:p>
          <a:p>
            <a:pPr lvl="1"/>
            <a:r>
              <a:rPr lang="en-US" sz="1800" dirty="0"/>
              <a:t>Can we do more effective outreach? </a:t>
            </a:r>
          </a:p>
          <a:p>
            <a:pPr lvl="1"/>
            <a:r>
              <a:rPr lang="en-US" sz="1800" dirty="0"/>
              <a:t>Is the ISP meeting their needs and goals?</a:t>
            </a:r>
          </a:p>
          <a:p>
            <a:pPr lvl="1"/>
            <a:r>
              <a:rPr lang="en-US" sz="1800" dirty="0"/>
              <a:t>Do they still meet medical necessity? (Talk to your supervisor)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47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599" y="531555"/>
            <a:ext cx="7729728" cy="1188720"/>
          </a:xfrm>
        </p:spPr>
        <p:txBody>
          <a:bodyPr/>
          <a:lstStyle/>
          <a:p>
            <a:r>
              <a:rPr lang="en-US" dirty="0"/>
              <a:t>Updating client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599" y="2186524"/>
            <a:ext cx="7729728" cy="41399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/>
              <a:t>ISP</a:t>
            </a:r>
            <a:r>
              <a:rPr lang="en-US" sz="1900" dirty="0"/>
              <a:t> should be updated whenever there is:</a:t>
            </a:r>
          </a:p>
          <a:p>
            <a:r>
              <a:rPr lang="en-US" sz="1900" dirty="0"/>
              <a:t>A significant life change</a:t>
            </a:r>
          </a:p>
          <a:p>
            <a:r>
              <a:rPr lang="en-US" sz="1900" dirty="0"/>
              <a:t>A new presenting issue arises</a:t>
            </a:r>
          </a:p>
          <a:p>
            <a:r>
              <a:rPr lang="en-US" sz="1900" dirty="0"/>
              <a:t>Goal updates (goal is resolved, or changes)</a:t>
            </a:r>
          </a:p>
          <a:p>
            <a:r>
              <a:rPr lang="en-US" sz="1900" dirty="0"/>
              <a:t>Intervention changes</a:t>
            </a:r>
          </a:p>
          <a:p>
            <a:r>
              <a:rPr lang="en-US" sz="1900" dirty="0"/>
              <a:t>A change to the assigned Level of Care, this can change quarterly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Level of Care data </a:t>
            </a:r>
            <a:r>
              <a:rPr lang="en-US" sz="1900" dirty="0"/>
              <a:t>should also be updated whenever there are changes</a:t>
            </a:r>
          </a:p>
          <a:p>
            <a:r>
              <a:rPr lang="en-US" sz="1900" dirty="0"/>
              <a:t>Slightly different guidelines for Medicaid and MIDD (Non-Medicaid) benefits</a:t>
            </a:r>
          </a:p>
          <a:p>
            <a:r>
              <a:rPr lang="en-US" sz="1900" dirty="0"/>
              <a:t>Remember, PHS is run quarterly – client’s Level of Care will be more accurate if your information is up to date!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02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758" y="567650"/>
            <a:ext cx="7729728" cy="1188720"/>
          </a:xfrm>
        </p:spPr>
        <p:txBody>
          <a:bodyPr/>
          <a:lstStyle/>
          <a:p>
            <a:r>
              <a:rPr lang="en-US" dirty="0"/>
              <a:t>Updating level of care data: </a:t>
            </a:r>
            <a:r>
              <a:rPr lang="en-US" dirty="0" err="1"/>
              <a:t>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7128" y="2242586"/>
            <a:ext cx="7729728" cy="404776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Open-ended benefit period – no more annual </a:t>
            </a:r>
            <a:r>
              <a:rPr lang="en-US" sz="2000" dirty="0" err="1"/>
              <a:t>retier</a:t>
            </a:r>
            <a:r>
              <a:rPr lang="en-US" sz="2000" dirty="0"/>
              <a:t>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However agencies are responsible for updating the following at least within the “Anniversary Window” (2 months prior and after original benefit date anniversary) to support Medical Necessity: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LOCUS/CALOCUS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Diagnosis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Residential arrangement - Housing status for adults/foster care status for youth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Conditions at assessment – optional for Chronic Conditions data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A service encounter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7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440" y="313373"/>
            <a:ext cx="7729728" cy="1188720"/>
          </a:xfrm>
        </p:spPr>
        <p:txBody>
          <a:bodyPr/>
          <a:lstStyle/>
          <a:p>
            <a:r>
              <a:rPr lang="en-US" dirty="0"/>
              <a:t>Updating level of care data: </a:t>
            </a:r>
            <a:br>
              <a:rPr lang="en-US" dirty="0"/>
            </a:br>
            <a:r>
              <a:rPr lang="en-US" dirty="0"/>
              <a:t>MIDD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177" y="1733280"/>
            <a:ext cx="9028253" cy="3988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Annual benefit period will continue only for MIDD benefits</a:t>
            </a:r>
          </a:p>
          <a:p>
            <a:pPr marL="0" indent="0">
              <a:buNone/>
            </a:pPr>
            <a:r>
              <a:rPr lang="en-US" dirty="0"/>
              <a:t>Agencies will need to request a new MIDD benefit every year as they do now or request to change to a Medicaid benefit, if applicable</a:t>
            </a:r>
          </a:p>
          <a:p>
            <a:pPr marL="0" indent="0">
              <a:buNone/>
            </a:pPr>
            <a:r>
              <a:rPr lang="en-US" dirty="0"/>
              <a:t>Within 30 days of the original benefit date anniversary:	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Authorization request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LOCUS/CALOCUS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Diagnosis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Residential arrangement - Housing status for adults/foster care status for youth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Income category &amp; Medicaid coverage - To determine continued eligibility for MIDD benefit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Conditions at Assessment – optional, but important to add for Chronic Conditions data for MIDD benefits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A face-to-face service encounter and a re-assessment summary</a:t>
            </a:r>
          </a:p>
        </p:txBody>
      </p:sp>
    </p:spTree>
    <p:extLst>
      <p:ext uri="{BB962C8B-B14F-4D97-AF65-F5344CB8AC3E}">
        <p14:creationId xmlns:p14="http://schemas.microsoft.com/office/powerpoint/2010/main" val="4157134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396" y="523613"/>
            <a:ext cx="7729728" cy="1188720"/>
          </a:xfrm>
        </p:spPr>
        <p:txBody>
          <a:bodyPr/>
          <a:lstStyle/>
          <a:p>
            <a:r>
              <a:rPr lang="en-US" dirty="0"/>
              <a:t>Updating level of care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036465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Why do I need to keep the information up to date?</a:t>
            </a:r>
          </a:p>
          <a:p>
            <a:r>
              <a:rPr lang="en-US" dirty="0"/>
              <a:t>Match level of care with the client needs that you’re seeing</a:t>
            </a:r>
            <a:endParaRPr lang="en-US" u="sng" dirty="0"/>
          </a:p>
          <a:p>
            <a:r>
              <a:rPr lang="en-US" dirty="0"/>
              <a:t>Ensures documentation continues to support medical necessity (Medicaid requirement!)</a:t>
            </a:r>
          </a:p>
          <a:p>
            <a:r>
              <a:rPr lang="en-US" dirty="0"/>
              <a:t>More up to date information should drive better more informed clinical care. </a:t>
            </a:r>
          </a:p>
          <a:p>
            <a:r>
              <a:rPr lang="en-US" dirty="0"/>
              <a:t>Keeps the Progress Notes, ISP, and Assessment aligned (Medicaid requirement!)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4" descr="Image result for golden thr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08" y="4945892"/>
            <a:ext cx="5347505" cy="183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746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up: 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20" y="2340390"/>
            <a:ext cx="5958672" cy="3919734"/>
          </a:xfrm>
        </p:spPr>
        <p:txBody>
          <a:bodyPr>
            <a:noAutofit/>
          </a:bodyPr>
          <a:lstStyle/>
          <a:p>
            <a:pPr lvl="0"/>
            <a:r>
              <a:rPr lang="en-US" sz="1600" b="1" dirty="0"/>
              <a:t>Assessment/Intake: </a:t>
            </a:r>
            <a:r>
              <a:rPr lang="en-US" sz="1600" dirty="0"/>
              <a:t>An intake appointment is still required to enroll an individual into services.  Medical necessity is established at the time of the initial assessment (</a:t>
            </a:r>
            <a:r>
              <a:rPr lang="en-US" sz="1600" i="1" dirty="0"/>
              <a:t>WAC 246-341-0610</a:t>
            </a:r>
            <a:r>
              <a:rPr lang="en-US" sz="1600" dirty="0"/>
              <a:t>).  </a:t>
            </a:r>
          </a:p>
          <a:p>
            <a:pPr lvl="0"/>
            <a:r>
              <a:rPr lang="en-US" sz="1600" b="1" dirty="0"/>
              <a:t>LOCUS/CALOCUS:  </a:t>
            </a:r>
            <a:r>
              <a:rPr lang="en-US" sz="1600" dirty="0"/>
              <a:t>This remains a requirement to be completed and will be conducted at the time of initial assessment/intake.</a:t>
            </a:r>
          </a:p>
          <a:p>
            <a:pPr lvl="1"/>
            <a:r>
              <a:rPr lang="en-US" dirty="0"/>
              <a:t>Can be done as often as needed, whenever things change. </a:t>
            </a:r>
          </a:p>
          <a:p>
            <a:pPr lvl="1"/>
            <a:r>
              <a:rPr lang="en-US" i="1" dirty="0"/>
              <a:t>At a minimum </a:t>
            </a:r>
            <a:r>
              <a:rPr lang="en-US" dirty="0"/>
              <a:t>needs to be done annually within the anniversary window</a:t>
            </a:r>
          </a:p>
          <a:p>
            <a:pPr lvl="0"/>
            <a:r>
              <a:rPr lang="en-US" sz="1600" b="1" dirty="0"/>
              <a:t>Level of care: </a:t>
            </a:r>
            <a:r>
              <a:rPr lang="en-US" sz="1600" dirty="0"/>
              <a:t>The intake specialist will no longer request a tier level. The level of care will be assigned based on the Population Health Stratification Model. </a:t>
            </a:r>
          </a:p>
          <a:p>
            <a:pPr lvl="1"/>
            <a:r>
              <a:rPr lang="en-US" dirty="0"/>
              <a:t>Other data elements will be factored in to determine level of care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B43557C-5887-489F-8318-8E39309B4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366425"/>
              </p:ext>
            </p:extLst>
          </p:nvPr>
        </p:nvGraphicFramePr>
        <p:xfrm>
          <a:off x="367739" y="2340390"/>
          <a:ext cx="4998081" cy="391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445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3060075"/>
            <a:ext cx="7729728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This is a basic overview of the King County Integrated Care Network’s (</a:t>
            </a:r>
            <a:r>
              <a:rPr lang="en-US" sz="2000" b="1" dirty="0"/>
              <a:t>KCICN</a:t>
            </a:r>
            <a:r>
              <a:rPr lang="en-US" sz="2000" dirty="0"/>
              <a:t>) new level of care and payment system – your agency may still have additional requirements. </a:t>
            </a:r>
          </a:p>
          <a:p>
            <a:pPr marL="0" indent="0" algn="ctr">
              <a:buNone/>
            </a:pPr>
            <a:r>
              <a:rPr lang="en-US" sz="2000" dirty="0"/>
              <a:t>Follow your agency’s guidance!</a:t>
            </a:r>
          </a:p>
        </p:txBody>
      </p:sp>
    </p:spTree>
    <p:extLst>
      <p:ext uri="{BB962C8B-B14F-4D97-AF65-F5344CB8AC3E}">
        <p14:creationId xmlns:p14="http://schemas.microsoft.com/office/powerpoint/2010/main" val="416263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up: 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20" y="2340390"/>
            <a:ext cx="5958672" cy="3919734"/>
          </a:xfrm>
        </p:spPr>
        <p:txBody>
          <a:bodyPr anchor="ctr">
            <a:noAutofit/>
          </a:bodyPr>
          <a:lstStyle/>
          <a:p>
            <a:pPr lvl="0"/>
            <a:r>
              <a:rPr lang="en-US" b="1" dirty="0"/>
              <a:t>Individual Service Plan (ISP): </a:t>
            </a:r>
            <a:r>
              <a:rPr lang="en-US" dirty="0"/>
              <a:t>The initial ISP should be started at the 1</a:t>
            </a:r>
            <a:r>
              <a:rPr lang="en-US" baseline="30000" dirty="0"/>
              <a:t>st</a:t>
            </a:r>
            <a:r>
              <a:rPr lang="en-US" dirty="0"/>
              <a:t> appointment following the assessment/intake. Thereafter, ISPs must be updated as changes occur – it’s a living document (</a:t>
            </a:r>
            <a:r>
              <a:rPr lang="en-US" i="1" dirty="0"/>
              <a:t>WAC 246-341-0620</a:t>
            </a:r>
            <a:r>
              <a:rPr lang="en-US" dirty="0"/>
              <a:t>). 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B43557C-5887-489F-8318-8E39309B4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551094"/>
              </p:ext>
            </p:extLst>
          </p:nvPr>
        </p:nvGraphicFramePr>
        <p:xfrm>
          <a:off x="367739" y="2340390"/>
          <a:ext cx="4998081" cy="391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911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up: 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20" y="2340390"/>
            <a:ext cx="5958672" cy="3919734"/>
          </a:xfrm>
        </p:spPr>
        <p:txBody>
          <a:bodyPr anchor="ctr">
            <a:noAutofit/>
          </a:bodyPr>
          <a:lstStyle/>
          <a:p>
            <a:pPr lvl="0"/>
            <a:r>
              <a:rPr lang="en-US" b="1" dirty="0"/>
              <a:t>Progress notes: </a:t>
            </a:r>
            <a:r>
              <a:rPr lang="en-US" dirty="0"/>
              <a:t>Even more important to document your services as they occur, keeping connection to the Golden Thread (ISP and LOCUS/CALOCUS).</a:t>
            </a:r>
          </a:p>
          <a:p>
            <a:pPr lvl="1"/>
            <a:r>
              <a:rPr lang="en-US" dirty="0"/>
              <a:t>Justify that services continue to meet medical necessity</a:t>
            </a:r>
          </a:p>
          <a:p>
            <a:pPr lvl="1"/>
            <a:r>
              <a:rPr lang="en-US" dirty="0"/>
              <a:t>Service utilization is based on submission of finalized encounters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B43557C-5887-489F-8318-8E39309B4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724908"/>
              </p:ext>
            </p:extLst>
          </p:nvPr>
        </p:nvGraphicFramePr>
        <p:xfrm>
          <a:off x="367739" y="2340390"/>
          <a:ext cx="4998081" cy="391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160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up: 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20" y="2340390"/>
            <a:ext cx="5958672" cy="3919734"/>
          </a:xfrm>
        </p:spPr>
        <p:txBody>
          <a:bodyPr anchor="ctr">
            <a:noAutofit/>
          </a:bodyPr>
          <a:lstStyle/>
          <a:p>
            <a:pPr lvl="0"/>
            <a:r>
              <a:rPr lang="en-US" b="1" dirty="0"/>
              <a:t>ISP Updates </a:t>
            </a:r>
            <a:r>
              <a:rPr lang="en-US" dirty="0"/>
              <a:t>reflect changes to client needs as </a:t>
            </a:r>
            <a:r>
              <a:rPr lang="en-US"/>
              <a:t>they occur and </a:t>
            </a:r>
            <a:r>
              <a:rPr lang="en-US" dirty="0"/>
              <a:t>keep a continuous connection to progress notes.</a:t>
            </a:r>
          </a:p>
          <a:p>
            <a:pPr lvl="1"/>
            <a:r>
              <a:rPr lang="en-US" dirty="0"/>
              <a:t>No concurrent reviews required</a:t>
            </a:r>
          </a:p>
          <a:p>
            <a:pPr lvl="1"/>
            <a:r>
              <a:rPr lang="en-US" dirty="0"/>
              <a:t>Updates/reviews not required on certain timelines except for MAT</a:t>
            </a:r>
          </a:p>
          <a:p>
            <a:pPr lvl="0"/>
            <a:r>
              <a:rPr lang="en-US" b="1" dirty="0"/>
              <a:t>Annual </a:t>
            </a:r>
            <a:r>
              <a:rPr lang="en-US" b="1" dirty="0" err="1"/>
              <a:t>retiers</a:t>
            </a:r>
            <a:r>
              <a:rPr lang="en-US" b="1" dirty="0"/>
              <a:t>: </a:t>
            </a:r>
            <a:r>
              <a:rPr lang="en-US" dirty="0"/>
              <a:t>no longer exist for Medicaid.</a:t>
            </a:r>
          </a:p>
          <a:p>
            <a:pPr marL="0" lvl="0" indent="0">
              <a:buNone/>
            </a:pPr>
            <a:r>
              <a:rPr lang="en-US" dirty="0"/>
              <a:t>    However:</a:t>
            </a:r>
          </a:p>
          <a:p>
            <a:pPr lvl="1"/>
            <a:r>
              <a:rPr lang="en-US" dirty="0"/>
              <a:t>LOCUS/CALOCUS, diagnosis, and other data elements must be done whenever they change - </a:t>
            </a:r>
            <a:r>
              <a:rPr lang="en-US" i="1" dirty="0"/>
              <a:t>at least </a:t>
            </a:r>
            <a:r>
              <a:rPr lang="en-US" dirty="0"/>
              <a:t>within the anniversary window.</a:t>
            </a:r>
          </a:p>
          <a:p>
            <a:pPr lvl="1"/>
            <a:r>
              <a:rPr lang="en-US" dirty="0"/>
              <a:t>Progress Notes and ISP should continue to justify medical necessity.</a:t>
            </a: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7B43557C-5887-489F-8318-8E39309B4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821456"/>
              </p:ext>
            </p:extLst>
          </p:nvPr>
        </p:nvGraphicFramePr>
        <p:xfrm>
          <a:off x="367739" y="2340390"/>
          <a:ext cx="4998081" cy="391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7786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Onboarding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Onboarding Academy is currently revising these trainings to align with the New Level of Care Model: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Medical Necessity &amp; Assessments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Individual Service Plans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Progress Notes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Care Coordination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Case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840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12187" y="2598209"/>
            <a:ext cx="5081348" cy="1752599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865CB6-2612-42B8-B35A-CFBF6FD6EA4F}"/>
              </a:ext>
            </a:extLst>
          </p:cNvPr>
          <p:cNvGrpSpPr/>
          <p:nvPr/>
        </p:nvGrpSpPr>
        <p:grpSpPr>
          <a:xfrm>
            <a:off x="9108053" y="6051354"/>
            <a:ext cx="2932982" cy="533223"/>
            <a:chOff x="7666007" y="5940514"/>
            <a:chExt cx="3910642" cy="710964"/>
          </a:xfrm>
        </p:grpSpPr>
        <p:pic>
          <p:nvPicPr>
            <p:cNvPr id="4" name="Picture 3" descr="new_vertical_logo">
              <a:extLst>
                <a:ext uri="{FF2B5EF4-FFF2-40B4-BE49-F238E27FC236}">
                  <a16:creationId xmlns:a16="http://schemas.microsoft.com/office/drawing/2014/main" id="{A2274A5D-5B69-45A6-BDA6-EC22E8FA649B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6007" y="5949486"/>
              <a:ext cx="914400" cy="7019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40D1599-8D71-4BE9-9DFB-B023B0E8AC85}"/>
                </a:ext>
              </a:extLst>
            </p:cNvPr>
            <p:cNvSpPr txBox="1"/>
            <p:nvPr/>
          </p:nvSpPr>
          <p:spPr>
            <a:xfrm>
              <a:off x="8669545" y="5940514"/>
              <a:ext cx="29071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Behavioral Health and Recovery Division</a:t>
              </a:r>
            </a:p>
            <a:p>
              <a:r>
                <a:rPr lang="en-US" sz="900" dirty="0"/>
                <a:t>Department of </a:t>
              </a:r>
            </a:p>
            <a:p>
              <a:r>
                <a:rPr lang="en-US" sz="900" dirty="0"/>
                <a:t>Community and Human Services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973" y="1088044"/>
            <a:ext cx="3575088" cy="477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63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616460"/>
            <a:ext cx="6531864" cy="2960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Lindsay Lopes: </a:t>
            </a:r>
            <a:r>
              <a:rPr lang="en-US" sz="2400" dirty="0">
                <a:hlinkClick r:id="rId3"/>
              </a:rPr>
              <a:t>llopes@kingcounty.gov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Jamie Lee: </a:t>
            </a:r>
            <a:r>
              <a:rPr lang="en-US" sz="2400" dirty="0">
                <a:hlinkClick r:id="rId4"/>
              </a:rPr>
              <a:t>Jamie.lee@kingcounty.gov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Charlotte Lefler: </a:t>
            </a:r>
            <a:r>
              <a:rPr lang="en-US" sz="2400" dirty="0">
                <a:hlinkClick r:id="rId5"/>
              </a:rPr>
              <a:t>clefler@kingcounty.gov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Audrey Ouellette: </a:t>
            </a:r>
            <a:r>
              <a:rPr lang="en-US" sz="2400" dirty="0">
                <a:hlinkClick r:id="rId6"/>
              </a:rPr>
              <a:t>aouellette@kingcounty.gov</a:t>
            </a:r>
            <a:endParaRPr lang="en-US" sz="24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/>
              <a:t>Anna Cesa: </a:t>
            </a:r>
            <a:r>
              <a:rPr lang="en-US" sz="2400" dirty="0">
                <a:hlinkClick r:id="rId7"/>
              </a:rPr>
              <a:t>acesa@kingcounty.gov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80071" y="5949140"/>
            <a:ext cx="3910642" cy="710964"/>
            <a:chOff x="7666007" y="5940514"/>
            <a:chExt cx="3910642" cy="710964"/>
          </a:xfrm>
        </p:grpSpPr>
        <p:pic>
          <p:nvPicPr>
            <p:cNvPr id="5" name="Picture 4" descr="new_vertical_logo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6007" y="5949486"/>
              <a:ext cx="914400" cy="7019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8669546" y="5940514"/>
              <a:ext cx="29071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Behavioral Health and Recovery Division</a:t>
              </a:r>
            </a:p>
            <a:p>
              <a:r>
                <a:rPr lang="en-US" sz="1200" dirty="0"/>
                <a:t>Department of </a:t>
              </a:r>
            </a:p>
            <a:p>
              <a:r>
                <a:rPr lang="en-US" sz="1200" dirty="0"/>
                <a:t>Community and Human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813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kcicn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877" y="2481772"/>
            <a:ext cx="3652661" cy="2958328"/>
          </a:xfrm>
        </p:spPr>
        <p:txBody>
          <a:bodyPr/>
          <a:lstStyle/>
          <a:p>
            <a:r>
              <a:rPr lang="en-US" dirty="0"/>
              <a:t>Since 2019, King County and agencies have had a partnership  - the King County Integrated Care Network (KCICN)</a:t>
            </a:r>
          </a:p>
          <a:p>
            <a:r>
              <a:rPr lang="en-US" dirty="0"/>
              <a:t>The new Level of Care model went through a reiterative process through all KCICN governing committees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EA2475-9EFA-4435-BBAE-19FF74739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58" y="2481772"/>
            <a:ext cx="6048940" cy="35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8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65301"/>
            <a:ext cx="7729728" cy="1188720"/>
          </a:xfrm>
        </p:spPr>
        <p:txBody>
          <a:bodyPr/>
          <a:lstStyle/>
          <a:p>
            <a:r>
              <a:rPr lang="en-US" dirty="0"/>
              <a:t>Mental Health and </a:t>
            </a:r>
            <a:r>
              <a:rPr lang="en-US" dirty="0" err="1"/>
              <a:t>sud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58" y="3415812"/>
            <a:ext cx="5837051" cy="1192282"/>
          </a:xfrm>
        </p:spPr>
        <p:txBody>
          <a:bodyPr>
            <a:normAutofit/>
          </a:bodyPr>
          <a:lstStyle/>
          <a:p>
            <a:r>
              <a:rPr lang="en-US" sz="2800" dirty="0"/>
              <a:t>Delayed implementation for new SUD payment system until Q4 2020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922" y="2426813"/>
            <a:ext cx="2481942" cy="248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74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about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are moving away from using the term </a:t>
            </a:r>
            <a:r>
              <a:rPr lang="en-US" sz="2000" b="1" dirty="0"/>
              <a:t>“Tier” </a:t>
            </a:r>
            <a:r>
              <a:rPr lang="en-US" sz="2000" dirty="0"/>
              <a:t>towards </a:t>
            </a:r>
            <a:r>
              <a:rPr lang="en-US" sz="2000" b="1" dirty="0"/>
              <a:t>“Level of Care”</a:t>
            </a:r>
          </a:p>
          <a:p>
            <a:pPr lvl="1"/>
            <a:r>
              <a:rPr lang="en-US" sz="1800" dirty="0"/>
              <a:t>Tiered </a:t>
            </a:r>
            <a:r>
              <a:rPr lang="en-US" sz="1800" dirty="0">
                <a:sym typeface="Wingdings" panose="05000000000000000000" pitchFamily="2" charset="2"/>
              </a:rPr>
              <a:t> Enrolled client or open benefit</a:t>
            </a:r>
            <a:endParaRPr lang="en-US" sz="1800" dirty="0"/>
          </a:p>
          <a:p>
            <a:pPr lvl="1"/>
            <a:r>
              <a:rPr lang="en-US" sz="1800" dirty="0"/>
              <a:t>Tier level </a:t>
            </a:r>
            <a:r>
              <a:rPr lang="en-US" sz="1800" dirty="0">
                <a:sym typeface="Wingdings" panose="05000000000000000000" pitchFamily="2" charset="2"/>
              </a:rPr>
              <a:t> Level of Care</a:t>
            </a:r>
          </a:p>
          <a:p>
            <a:pPr lvl="1"/>
            <a:r>
              <a:rPr lang="en-US" sz="1800" dirty="0"/>
              <a:t>2X, 3A, 3B </a:t>
            </a:r>
            <a:r>
              <a:rPr lang="en-US" sz="1800" dirty="0">
                <a:sym typeface="Wingdings" panose="05000000000000000000" pitchFamily="2" charset="2"/>
              </a:rPr>
              <a:t> ~ Low, Medium, High 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b="1" strike="sngStrike" dirty="0" err="1">
                <a:sym typeface="Wingdings" panose="05000000000000000000" pitchFamily="2" charset="2"/>
              </a:rPr>
              <a:t>Retier</a:t>
            </a:r>
            <a:endParaRPr lang="en-US" sz="1800" b="1" strike="sngStrike" dirty="0"/>
          </a:p>
        </p:txBody>
      </p:sp>
    </p:spTree>
    <p:extLst>
      <p:ext uri="{BB962C8B-B14F-4D97-AF65-F5344CB8AC3E}">
        <p14:creationId xmlns:p14="http://schemas.microsoft.com/office/powerpoint/2010/main" val="369309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93B9-DFC5-4E15-A5E7-F686BF74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“Tier”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F20F3-D482-4B11-9FA1-E2C0905DC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7729729" cy="3451257"/>
          </a:xfrm>
        </p:spPr>
        <p:txBody>
          <a:bodyPr>
            <a:normAutofit/>
          </a:bodyPr>
          <a:lstStyle/>
          <a:p>
            <a:r>
              <a:rPr lang="en-US" sz="2000" dirty="0"/>
              <a:t>Agency assigns level of care (the “Tier”) </a:t>
            </a:r>
          </a:p>
          <a:p>
            <a:pPr lvl="1"/>
            <a:r>
              <a:rPr lang="en-US" sz="1800" dirty="0"/>
              <a:t>By diagnosis and LOCUS/CALOCUS </a:t>
            </a:r>
            <a:r>
              <a:rPr lang="en-US" sz="1800" b="1" dirty="0"/>
              <a:t>only</a:t>
            </a:r>
            <a:endParaRPr lang="en-US" sz="1800" dirty="0"/>
          </a:p>
          <a:p>
            <a:pPr lvl="1"/>
            <a:r>
              <a:rPr lang="en-US" sz="1800" dirty="0"/>
              <a:t>Tier Levels: 2X, 3A, 3B</a:t>
            </a:r>
          </a:p>
          <a:p>
            <a:r>
              <a:rPr lang="en-US" sz="2000" dirty="0"/>
              <a:t>Benefit termination end date </a:t>
            </a:r>
          </a:p>
          <a:p>
            <a:r>
              <a:rPr lang="en-US" sz="2000" dirty="0"/>
              <a:t>Scheduled annual increments for </a:t>
            </a:r>
            <a:r>
              <a:rPr lang="en-US" sz="2000" dirty="0" err="1"/>
              <a:t>retier</a:t>
            </a:r>
            <a:r>
              <a:rPr lang="en-US" sz="2000" dirty="0"/>
              <a:t> </a:t>
            </a:r>
          </a:p>
          <a:p>
            <a:r>
              <a:rPr lang="en-US" sz="2000" dirty="0"/>
              <a:t>Paid as Case Rates: Set payment per client each month, regardless of the number of services provided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2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0026-CCE1-4511-B606-01FBFA0E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change?</a:t>
            </a:r>
            <a:br>
              <a:rPr lang="en-US" dirty="0"/>
            </a:br>
            <a:r>
              <a:rPr lang="en-US" dirty="0"/>
              <a:t>SYSTEMIC CHANGES TO REFLECT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B0779-47AC-4B83-929B-D395B6376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980" y="2631264"/>
            <a:ext cx="6917218" cy="35675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The new Level of Care system is designed to reflect the many pieces </a:t>
            </a:r>
            <a:r>
              <a:rPr lang="en-US" sz="2000" i="1" dirty="0"/>
              <a:t>you’re already bringing into your work</a:t>
            </a:r>
            <a:r>
              <a:rPr lang="en-US" sz="2000" dirty="0"/>
              <a:t>:</a:t>
            </a:r>
          </a:p>
          <a:p>
            <a:r>
              <a:rPr lang="en-US" sz="2000" dirty="0"/>
              <a:t>Focused on the whole person</a:t>
            </a:r>
          </a:p>
          <a:p>
            <a:r>
              <a:rPr lang="en-US" sz="2000" dirty="0"/>
              <a:t>Services that are varied and tailored to client’s individual need</a:t>
            </a:r>
          </a:p>
          <a:p>
            <a:r>
              <a:rPr lang="en-US" sz="2000" dirty="0"/>
              <a:t>Prioritizing the connection between behavioral health and physical health </a:t>
            </a:r>
          </a:p>
          <a:p>
            <a:r>
              <a:rPr lang="en-US" sz="2000" dirty="0"/>
              <a:t>Prioritizing care coordination across all service providers, and all systems</a:t>
            </a:r>
          </a:p>
          <a:p>
            <a:r>
              <a:rPr lang="en-US" sz="2000" dirty="0"/>
              <a:t>Striving for recovery-oriented outcomes and long-term wellness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1" descr="Image result for Star tr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98" y="2631264"/>
            <a:ext cx="3553181" cy="233262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02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change?</a:t>
            </a:r>
            <a:br>
              <a:rPr lang="en-US" dirty="0"/>
            </a:br>
            <a:r>
              <a:rPr lang="en-US" dirty="0"/>
              <a:t>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2068" y="3405103"/>
            <a:ext cx="4604988" cy="1948688"/>
          </a:xfrm>
          <a:noFill/>
          <a:ln w="50800"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en-US" sz="2000" dirty="0"/>
              <a:t>More consistency in assigning clients to the appropriate level of care</a:t>
            </a:r>
          </a:p>
          <a:p>
            <a:pPr lvl="1"/>
            <a:r>
              <a:rPr lang="en-US" sz="1800" dirty="0"/>
              <a:t>Greater access to data elements </a:t>
            </a:r>
          </a:p>
          <a:p>
            <a:pPr lvl="1"/>
            <a:r>
              <a:rPr lang="en-US" sz="1800" dirty="0"/>
              <a:t>Allows for more timely and accurate adjustments to levels of care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648646"/>
              </p:ext>
            </p:extLst>
          </p:nvPr>
        </p:nvGraphicFramePr>
        <p:xfrm>
          <a:off x="0" y="2781065"/>
          <a:ext cx="3676650" cy="310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153258"/>
              </p:ext>
            </p:extLst>
          </p:nvPr>
        </p:nvGraphicFramePr>
        <p:xfrm>
          <a:off x="3013014" y="2781063"/>
          <a:ext cx="3633788" cy="310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263054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23471</TotalTime>
  <Words>2216</Words>
  <Application>Microsoft Office PowerPoint</Application>
  <PresentationFormat>Widescreen</PresentationFormat>
  <Paragraphs>326</Paragraphs>
  <Slides>35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Gill Sans MT</vt:lpstr>
      <vt:lpstr>Wingdings</vt:lpstr>
      <vt:lpstr>Parcel</vt:lpstr>
      <vt:lpstr>KCICN LEVEL OF CARE System  Module 1: clinical staff and Supervisor training</vt:lpstr>
      <vt:lpstr>learning objectives</vt:lpstr>
      <vt:lpstr>disclaimer</vt:lpstr>
      <vt:lpstr>What is the kcicn? </vt:lpstr>
      <vt:lpstr>Mental Health and sud</vt:lpstr>
      <vt:lpstr>A word about terminology</vt:lpstr>
      <vt:lpstr>Past “Tier” System</vt:lpstr>
      <vt:lpstr>Why change? SYSTEMIC CHANGES TO REFLECT CARE</vt:lpstr>
      <vt:lpstr>Why change? improvements</vt:lpstr>
      <vt:lpstr>What is the new level of care system?</vt:lpstr>
      <vt:lpstr>New levels of care</vt:lpstr>
      <vt:lpstr>Population health stratification (PHS) model </vt:lpstr>
      <vt:lpstr>PowerPoint Presentation</vt:lpstr>
      <vt:lpstr>PowerPoint Presentation</vt:lpstr>
      <vt:lpstr>PHS Data agencies are responsible for:</vt:lpstr>
      <vt:lpstr>When Level of care is assigned</vt:lpstr>
      <vt:lpstr>What are my responsibilities in the new system? </vt:lpstr>
      <vt:lpstr>How level of care will impact your services</vt:lpstr>
      <vt:lpstr>Utilization hours</vt:lpstr>
      <vt:lpstr>Utilization hours AND PAYMENT</vt:lpstr>
      <vt:lpstr>PowerPoint Presentation</vt:lpstr>
      <vt:lpstr>How do I meet SDA Expectations?</vt:lpstr>
      <vt:lpstr>Matching sda expectations to the Isp</vt:lpstr>
      <vt:lpstr>Outreach and engagement</vt:lpstr>
      <vt:lpstr>Updating client information</vt:lpstr>
      <vt:lpstr>Updating level of care data: medicaid</vt:lpstr>
      <vt:lpstr>Updating level of care data:  MIDD</vt:lpstr>
      <vt:lpstr>Updating level of care data</vt:lpstr>
      <vt:lpstr>Wrap up: old vs. new</vt:lpstr>
      <vt:lpstr>Wrap up: old vs. new</vt:lpstr>
      <vt:lpstr>Wrap up: old vs. new</vt:lpstr>
      <vt:lpstr>Wrap up: old vs. new</vt:lpstr>
      <vt:lpstr>Onboarding academy</vt:lpstr>
      <vt:lpstr>Questions?</vt:lpstr>
      <vt:lpstr>Contact Information </vt:lpstr>
    </vt:vector>
  </TitlesOfParts>
  <Company>King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Necessity</dc:title>
  <dc:creator>Cesa, Anna</dc:creator>
  <cp:lastModifiedBy>Cesa, Anna</cp:lastModifiedBy>
  <cp:revision>400</cp:revision>
  <dcterms:created xsi:type="dcterms:W3CDTF">2019-10-03T23:00:18Z</dcterms:created>
  <dcterms:modified xsi:type="dcterms:W3CDTF">2020-08-06T15:01:04Z</dcterms:modified>
</cp:coreProperties>
</file>